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xml" ContentType="application/vnd.openxmlformats-officedocument.presentationml.notesSlide+xml"/>
  <Override PartName="/ppt/charts/chart25.xml" ContentType="application/vnd.openxmlformats-officedocument.drawingml.chart+xml"/>
  <Override PartName="/ppt/notesSlides/notesSlide3.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1"/>
  </p:notesMasterIdLst>
  <p:handoutMasterIdLst>
    <p:handoutMasterId r:id="rId52"/>
  </p:handoutMasterIdLst>
  <p:sldIdLst>
    <p:sldId id="327" r:id="rId5"/>
    <p:sldId id="323" r:id="rId6"/>
    <p:sldId id="328" r:id="rId7"/>
    <p:sldId id="434" r:id="rId8"/>
    <p:sldId id="329" r:id="rId9"/>
    <p:sldId id="430" r:id="rId10"/>
    <p:sldId id="278" r:id="rId11"/>
    <p:sldId id="473" r:id="rId12"/>
    <p:sldId id="474" r:id="rId13"/>
    <p:sldId id="375" r:id="rId14"/>
    <p:sldId id="436" r:id="rId15"/>
    <p:sldId id="332" r:id="rId16"/>
    <p:sldId id="456" r:id="rId17"/>
    <p:sldId id="477" r:id="rId18"/>
    <p:sldId id="478" r:id="rId19"/>
    <p:sldId id="373" r:id="rId20"/>
    <p:sldId id="457" r:id="rId21"/>
    <p:sldId id="439" r:id="rId22"/>
    <p:sldId id="449" r:id="rId23"/>
    <p:sldId id="470" r:id="rId24"/>
    <p:sldId id="450" r:id="rId25"/>
    <p:sldId id="475" r:id="rId26"/>
    <p:sldId id="277" r:id="rId27"/>
    <p:sldId id="416" r:id="rId28"/>
    <p:sldId id="417" r:id="rId29"/>
    <p:sldId id="458" r:id="rId30"/>
    <p:sldId id="459" r:id="rId31"/>
    <p:sldId id="460" r:id="rId32"/>
    <p:sldId id="461" r:id="rId33"/>
    <p:sldId id="341" r:id="rId34"/>
    <p:sldId id="267" r:id="rId35"/>
    <p:sldId id="438" r:id="rId36"/>
    <p:sldId id="455" r:id="rId37"/>
    <p:sldId id="412" r:id="rId38"/>
    <p:sldId id="411" r:id="rId39"/>
    <p:sldId id="413" r:id="rId40"/>
    <p:sldId id="414" r:id="rId41"/>
    <p:sldId id="441" r:id="rId42"/>
    <p:sldId id="452" r:id="rId43"/>
    <p:sldId id="424" r:id="rId44"/>
    <p:sldId id="423" r:id="rId45"/>
    <p:sldId id="462" r:id="rId46"/>
    <p:sldId id="266" r:id="rId47"/>
    <p:sldId id="463" r:id="rId48"/>
    <p:sldId id="476" r:id="rId49"/>
    <p:sldId id="331"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197928-621B-0EEE-352A-0ED3E0515E45}" name="Chris Anderson" initials="CA" userId="S::Chris@BeaconResearch.com::42b0e7d1-69ed-4186-8e9f-a08229c93b0f" providerId="AD"/>
  <p188:author id="{AEDAB149-B0E1-6C92-8F0D-FABA91D430FE}" name="Mikaela Linder" initials="ML" userId="S::mikaela@BeaconResearch.com::0b82f529-775f-4734-8f0c-f797f3f09159" providerId="AD"/>
  <p188:author id="{CFBA6BB4-BF61-EB0E-AD84-C954F20B5390}" name="Sarah Tower-Richardi" initials="ST" userId="S::Sarah@BeaconResearch.com::bca0515b-5b6f-4cca-bfc3-918db1aa169f" providerId="AD"/>
  <p188:author id="{46A67ECB-B986-5804-666C-8B69C7CEA6D6}" name="Terry Classen" initials="TC" userId="Terry Classen" providerId="None"/>
  <p188:author id="{35055EFB-5B6C-245B-C607-F38718EEBD22}" name="Andrew Schwartz" initials="AS" userId="S::Andrew@BeaconResearch.com::de0a01e1-c4fe-4d00-9c15-2511f520ca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C9EEC"/>
    <a:srgbClr val="1896EA"/>
    <a:srgbClr val="124ABC"/>
    <a:srgbClr val="062560"/>
    <a:srgbClr val="EAB76E"/>
    <a:srgbClr val="009EF6"/>
    <a:srgbClr val="E8A511"/>
    <a:srgbClr val="AC7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36" y="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8.7683656980599859E-4"/>
          <c:w val="0.98557885536127487"/>
          <c:h val="0.94307295217990994"/>
        </c:manualLayout>
      </c:layout>
      <c:lineChart>
        <c:grouping val="standard"/>
        <c:varyColors val="0"/>
        <c:ser>
          <c:idx val="0"/>
          <c:order val="0"/>
          <c:tx>
            <c:strRef>
              <c:f>Sheet1!$B$1</c:f>
              <c:strCache>
                <c:ptCount val="1"/>
                <c:pt idx="0">
                  <c:v>Better</c:v>
                </c:pt>
              </c:strCache>
            </c:strRef>
          </c:tx>
          <c:spPr>
            <a:ln w="28575">
              <a:solidFill>
                <a:schemeClr val="accent1"/>
              </a:solidFill>
            </a:ln>
          </c:spPr>
          <c:marker>
            <c:symbol val="diamond"/>
            <c:size val="5"/>
            <c:spPr>
              <a:ln w="41275">
                <a:solidFill>
                  <a:schemeClr val="accent1"/>
                </a:solidFill>
              </a:ln>
            </c:spPr>
          </c:marker>
          <c:dPt>
            <c:idx val="0"/>
            <c:bubble3D val="0"/>
            <c:extLst>
              <c:ext xmlns:c16="http://schemas.microsoft.com/office/drawing/2014/chart" uri="{C3380CC4-5D6E-409C-BE32-E72D297353CC}">
                <c16:uniqueId val="{00000001-65AB-428C-B40B-76484386A2E8}"/>
              </c:ext>
            </c:extLst>
          </c:dPt>
          <c:dPt>
            <c:idx val="1"/>
            <c:bubble3D val="0"/>
            <c:extLst>
              <c:ext xmlns:c16="http://schemas.microsoft.com/office/drawing/2014/chart" uri="{C3380CC4-5D6E-409C-BE32-E72D297353CC}">
                <c16:uniqueId val="{00000003-65AB-428C-B40B-76484386A2E8}"/>
              </c:ext>
            </c:extLst>
          </c:dPt>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AB-428C-B40B-76484386A2E8}"/>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79-4453-97AE-35BA91744223}"/>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Sheet1!$A$2:$A$10</c:f>
              <c:numCache>
                <c:formatCode>mmm\ \'yy</c:formatCode>
                <c:ptCount val="9"/>
                <c:pt idx="0">
                  <c:v>41760</c:v>
                </c:pt>
                <c:pt idx="1">
                  <c:v>42095</c:v>
                </c:pt>
                <c:pt idx="2">
                  <c:v>42826</c:v>
                </c:pt>
                <c:pt idx="3">
                  <c:v>43191</c:v>
                </c:pt>
                <c:pt idx="4">
                  <c:v>43556</c:v>
                </c:pt>
                <c:pt idx="5">
                  <c:v>44256</c:v>
                </c:pt>
                <c:pt idx="6">
                  <c:v>44652</c:v>
                </c:pt>
                <c:pt idx="7">
                  <c:v>44987</c:v>
                </c:pt>
                <c:pt idx="8">
                  <c:v>45353</c:v>
                </c:pt>
              </c:numCache>
            </c:numRef>
          </c:cat>
          <c:val>
            <c:numRef>
              <c:f>Sheet1!$B$2:$B$10</c:f>
              <c:numCache>
                <c:formatCode>0%</c:formatCode>
                <c:ptCount val="9"/>
                <c:pt idx="0">
                  <c:v>0.14000000000000001</c:v>
                </c:pt>
                <c:pt idx="1">
                  <c:v>0.24</c:v>
                </c:pt>
                <c:pt idx="2">
                  <c:v>0.28000000000000003</c:v>
                </c:pt>
                <c:pt idx="3">
                  <c:v>0.24</c:v>
                </c:pt>
                <c:pt idx="4">
                  <c:v>0.21</c:v>
                </c:pt>
                <c:pt idx="5">
                  <c:v>0.1</c:v>
                </c:pt>
                <c:pt idx="6">
                  <c:v>0.03</c:v>
                </c:pt>
                <c:pt idx="7">
                  <c:v>0.03</c:v>
                </c:pt>
                <c:pt idx="8">
                  <c:v>0.06</c:v>
                </c:pt>
              </c:numCache>
            </c:numRef>
          </c:val>
          <c:smooth val="0"/>
          <c:extLst>
            <c:ext xmlns:c16="http://schemas.microsoft.com/office/drawing/2014/chart" uri="{C3380CC4-5D6E-409C-BE32-E72D297353CC}">
              <c16:uniqueId val="{00000004-65AB-428C-B40B-76484386A2E8}"/>
            </c:ext>
          </c:extLst>
        </c:ser>
        <c:ser>
          <c:idx val="1"/>
          <c:order val="1"/>
          <c:tx>
            <c:strRef>
              <c:f>Sheet1!$C$1</c:f>
              <c:strCache>
                <c:ptCount val="1"/>
                <c:pt idx="0">
                  <c:v>Worse</c:v>
                </c:pt>
              </c:strCache>
            </c:strRef>
          </c:tx>
          <c:spPr>
            <a:ln w="28575">
              <a:solidFill>
                <a:schemeClr val="accent3"/>
              </a:solidFill>
            </a:ln>
          </c:spPr>
          <c:marker>
            <c:symbol val="diamond"/>
            <c:size val="5"/>
            <c:spPr>
              <a:solidFill>
                <a:schemeClr val="accent3"/>
              </a:solidFill>
              <a:ln w="41275">
                <a:solidFill>
                  <a:schemeClr val="accent3"/>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A6-4D81-B2D1-F4A541CC4BDE}"/>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mmm\ \'yy</c:formatCode>
                <c:ptCount val="9"/>
                <c:pt idx="0">
                  <c:v>41760</c:v>
                </c:pt>
                <c:pt idx="1">
                  <c:v>42095</c:v>
                </c:pt>
                <c:pt idx="2">
                  <c:v>42826</c:v>
                </c:pt>
                <c:pt idx="3">
                  <c:v>43191</c:v>
                </c:pt>
                <c:pt idx="4">
                  <c:v>43556</c:v>
                </c:pt>
                <c:pt idx="5">
                  <c:v>44256</c:v>
                </c:pt>
                <c:pt idx="6">
                  <c:v>44652</c:v>
                </c:pt>
                <c:pt idx="7">
                  <c:v>44987</c:v>
                </c:pt>
                <c:pt idx="8">
                  <c:v>45353</c:v>
                </c:pt>
              </c:numCache>
            </c:numRef>
          </c:cat>
          <c:val>
            <c:numRef>
              <c:f>Sheet1!$C$2:$C$10</c:f>
              <c:numCache>
                <c:formatCode>0%</c:formatCode>
                <c:ptCount val="9"/>
                <c:pt idx="0">
                  <c:v>0.38</c:v>
                </c:pt>
                <c:pt idx="1">
                  <c:v>0.3</c:v>
                </c:pt>
                <c:pt idx="2">
                  <c:v>0.24</c:v>
                </c:pt>
                <c:pt idx="3">
                  <c:v>0.27</c:v>
                </c:pt>
                <c:pt idx="4">
                  <c:v>0.39</c:v>
                </c:pt>
                <c:pt idx="5">
                  <c:v>0.55000000000000004</c:v>
                </c:pt>
                <c:pt idx="6">
                  <c:v>0.83</c:v>
                </c:pt>
                <c:pt idx="7">
                  <c:v>0.85</c:v>
                </c:pt>
                <c:pt idx="8">
                  <c:v>0.8</c:v>
                </c:pt>
              </c:numCache>
            </c:numRef>
          </c:val>
          <c:smooth val="0"/>
          <c:extLst>
            <c:ext xmlns:c16="http://schemas.microsoft.com/office/drawing/2014/chart" uri="{C3380CC4-5D6E-409C-BE32-E72D297353CC}">
              <c16:uniqueId val="{00000000-67A6-4D81-B2D1-F4A541CC4BDE}"/>
            </c:ext>
          </c:extLst>
        </c:ser>
        <c:ser>
          <c:idx val="2"/>
          <c:order val="2"/>
          <c:tx>
            <c:strRef>
              <c:f>Sheet1!$D$1</c:f>
              <c:strCache>
                <c:ptCount val="1"/>
                <c:pt idx="0">
                  <c:v>Labels</c:v>
                </c:pt>
              </c:strCache>
            </c:strRef>
          </c:tx>
          <c:spPr>
            <a:ln w="0">
              <a:solidFill>
                <a:schemeClr val="bg1">
                  <a:lumMod val="50000"/>
                </a:schemeClr>
              </a:solidFill>
            </a:ln>
          </c:spPr>
          <c:marker>
            <c:symbol val="plus"/>
            <c:size val="10"/>
            <c:spPr>
              <a:ln>
                <a:solidFill>
                  <a:schemeClr val="bg1">
                    <a:lumMod val="50000"/>
                  </a:schemeClr>
                </a:solidFill>
              </a:ln>
            </c:spPr>
          </c:marker>
          <c:dLbls>
            <c:numFmt formatCode="mmm\ \'yy" sourceLinked="0"/>
            <c:spPr>
              <a:noFill/>
              <a:ln>
                <a:noFill/>
              </a:ln>
              <a:effectLst/>
            </c:sp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Sheet1!$A$2:$A$10</c:f>
              <c:numCache>
                <c:formatCode>mmm\ \'yy</c:formatCode>
                <c:ptCount val="9"/>
                <c:pt idx="0">
                  <c:v>41760</c:v>
                </c:pt>
                <c:pt idx="1">
                  <c:v>42095</c:v>
                </c:pt>
                <c:pt idx="2">
                  <c:v>42826</c:v>
                </c:pt>
                <c:pt idx="3">
                  <c:v>43191</c:v>
                </c:pt>
                <c:pt idx="4">
                  <c:v>43556</c:v>
                </c:pt>
                <c:pt idx="5">
                  <c:v>44256</c:v>
                </c:pt>
                <c:pt idx="6">
                  <c:v>44652</c:v>
                </c:pt>
                <c:pt idx="7">
                  <c:v>44987</c:v>
                </c:pt>
                <c:pt idx="8">
                  <c:v>45353</c:v>
                </c:pt>
              </c:numCache>
            </c:numRef>
          </c:cat>
          <c:val>
            <c:numRef>
              <c:f>Sheet1!$D$2:$D$10</c:f>
              <c:numCache>
                <c:formatCode>0%</c:formatCode>
                <c:ptCount val="9"/>
                <c:pt idx="0">
                  <c:v>0</c:v>
                </c:pt>
                <c:pt idx="1">
                  <c:v>0</c:v>
                </c:pt>
                <c:pt idx="2">
                  <c:v>0</c:v>
                </c:pt>
                <c:pt idx="3">
                  <c:v>0</c:v>
                </c:pt>
                <c:pt idx="4">
                  <c:v>0</c:v>
                </c:pt>
                <c:pt idx="5">
                  <c:v>0</c:v>
                </c:pt>
                <c:pt idx="6">
                  <c:v>0</c:v>
                </c:pt>
                <c:pt idx="7">
                  <c:v>0</c:v>
                </c:pt>
                <c:pt idx="8">
                  <c:v>0</c:v>
                </c:pt>
              </c:numCache>
            </c:numRef>
          </c:val>
          <c:smooth val="0"/>
          <c:extLst>
            <c:ext xmlns:c16="http://schemas.microsoft.com/office/drawing/2014/chart" uri="{C3380CC4-5D6E-409C-BE32-E72D297353CC}">
              <c16:uniqueId val="{00000001-1940-4E3F-9242-EE9F86C28EFF}"/>
            </c:ext>
          </c:extLst>
        </c:ser>
        <c:dLbls>
          <c:showLegendKey val="0"/>
          <c:showVal val="1"/>
          <c:showCatName val="0"/>
          <c:showSerName val="0"/>
          <c:showPercent val="0"/>
          <c:showBubbleSize val="0"/>
        </c:dLbls>
        <c:marker val="1"/>
        <c:smooth val="0"/>
        <c:axId val="6367872"/>
        <c:axId val="6381952"/>
      </c:lineChart>
      <c:dateAx>
        <c:axId val="6367872"/>
        <c:scaling>
          <c:orientation val="minMax"/>
        </c:scaling>
        <c:delete val="0"/>
        <c:axPos val="b"/>
        <c:numFmt formatCode="mmm\ \'yy" sourceLinked="0"/>
        <c:majorTickMark val="none"/>
        <c:minorTickMark val="none"/>
        <c:tickLblPos val="none"/>
        <c:spPr>
          <a:noFill/>
          <a:ln w="6350">
            <a:solidFill>
              <a:schemeClr val="bg1">
                <a:lumMod val="50000"/>
              </a:schemeClr>
            </a:solidFill>
          </a:ln>
        </c:spPr>
        <c:crossAx val="6381952"/>
        <c:crosses val="autoZero"/>
        <c:auto val="0"/>
        <c:lblOffset val="0"/>
        <c:baseTimeUnit val="months"/>
        <c:majorUnit val="1"/>
        <c:majorTimeUnit val="years"/>
        <c:minorUnit val="1"/>
        <c:minorTimeUnit val="months"/>
      </c:dateAx>
      <c:valAx>
        <c:axId val="6381952"/>
        <c:scaling>
          <c:orientation val="minMax"/>
          <c:max val="1"/>
          <c:min val="0"/>
        </c:scaling>
        <c:delete val="1"/>
        <c:axPos val="l"/>
        <c:numFmt formatCode="0%" sourceLinked="1"/>
        <c:majorTickMark val="out"/>
        <c:minorTickMark val="none"/>
        <c:tickLblPos val="nextTo"/>
        <c:crossAx val="6367872"/>
        <c:crosses val="autoZero"/>
        <c:crossBetween val="midCat"/>
      </c:valAx>
      <c:spPr>
        <a:noFill/>
        <a:ln w="25400">
          <a:noFill/>
        </a:ln>
      </c:spPr>
    </c:plotArea>
    <c:legend>
      <c:legendPos val="t"/>
      <c:legendEntry>
        <c:idx val="2"/>
        <c:delete val="1"/>
      </c:legendEntry>
      <c:layout>
        <c:manualLayout>
          <c:xMode val="edge"/>
          <c:yMode val="edge"/>
          <c:x val="0.36410789559287454"/>
          <c:y val="3.1346450617283951E-2"/>
          <c:w val="0.27065783541202332"/>
          <c:h val="5.8916327950325656E-2"/>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4989443593856322E-2"/>
          <c:w val="0.95854806201939502"/>
          <c:h val="0.97253910426995238"/>
        </c:manualLayout>
      </c:layout>
      <c:barChart>
        <c:barDir val="bar"/>
        <c:grouping val="clustered"/>
        <c:varyColors val="0"/>
        <c:ser>
          <c:idx val="0"/>
          <c:order val="0"/>
          <c:tx>
            <c:strRef>
              <c:f>Sheet1!$B$1</c:f>
              <c:strCache>
                <c:ptCount val="1"/>
                <c:pt idx="0">
                  <c:v>March 2024</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Sheet1!$A$2:$A$9</c:f>
              <c:strCache>
                <c:ptCount val="8"/>
                <c:pt idx="0">
                  <c:v>Nurses lacking time to properly comfort and assist patients and families</c:v>
                </c:pt>
                <c:pt idx="1">
                  <c:v>Nurses lacking time to educate patients and provide adequate discharge planning</c:v>
                </c:pt>
                <c:pt idx="2">
                  <c:v>Re-admission for a patient</c:v>
                </c:pt>
                <c:pt idx="3">
                  <c:v>Complications or other problems for a patient</c:v>
                </c:pt>
                <c:pt idx="4">
                  <c:v>Longer hospital stays</c:v>
                </c:pt>
                <c:pt idx="5">
                  <c:v>Medical errors, such as wrong medication or dosages</c:v>
                </c:pt>
                <c:pt idx="6">
                  <c:v>Injury or harm to a patient</c:v>
                </c:pt>
                <c:pt idx="7">
                  <c:v>Death of a patient</c:v>
                </c:pt>
              </c:strCache>
            </c:strRef>
          </c:cat>
          <c:val>
            <c:numRef>
              <c:f>Sheet1!$B$2:$B$9</c:f>
              <c:numCache>
                <c:formatCode>0%</c:formatCode>
                <c:ptCount val="8"/>
                <c:pt idx="0">
                  <c:v>0.8</c:v>
                </c:pt>
                <c:pt idx="1">
                  <c:v>0.76</c:v>
                </c:pt>
                <c:pt idx="2">
                  <c:v>0.65</c:v>
                </c:pt>
                <c:pt idx="3">
                  <c:v>0.65</c:v>
                </c:pt>
                <c:pt idx="4">
                  <c:v>0.56000000000000005</c:v>
                </c:pt>
                <c:pt idx="5">
                  <c:v>0.55000000000000004</c:v>
                </c:pt>
                <c:pt idx="6">
                  <c:v>0.44</c:v>
                </c:pt>
                <c:pt idx="7">
                  <c:v>0.26</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tx2"/>
            </a:solidFill>
          </c:spPr>
          <c:invertIfNegative val="0"/>
          <c:dPt>
            <c:idx val="0"/>
            <c:invertIfNegative val="0"/>
            <c:bubble3D val="0"/>
            <c:spPr>
              <a:solidFill>
                <a:schemeClr val="accent1"/>
              </a:solidFill>
            </c:spPr>
            <c:extLst>
              <c:ext xmlns:c16="http://schemas.microsoft.com/office/drawing/2014/chart" uri="{C3380CC4-5D6E-409C-BE32-E72D297353CC}">
                <c16:uniqueId val="{00000001-65AB-428C-B40B-76484386A2E8}"/>
              </c:ext>
            </c:extLst>
          </c:dPt>
          <c:dPt>
            <c:idx val="1"/>
            <c:invertIfNegative val="0"/>
            <c:bubble3D val="0"/>
            <c:spPr>
              <a:solidFill>
                <a:schemeClr val="accent2"/>
              </a:solidFill>
            </c:spPr>
            <c:extLst>
              <c:ext xmlns:c16="http://schemas.microsoft.com/office/drawing/2014/chart" uri="{C3380CC4-5D6E-409C-BE32-E72D297353CC}">
                <c16:uniqueId val="{00000003-65AB-428C-B40B-76484386A2E8}"/>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1-96E1-48B8-932A-F17908445926}"/>
              </c:ext>
            </c:extLst>
          </c:dPt>
          <c:dPt>
            <c:idx val="4"/>
            <c:invertIfNegative val="0"/>
            <c:bubble3D val="0"/>
            <c:spPr>
              <a:solidFill>
                <a:schemeClr val="accent3"/>
              </a:solidFill>
            </c:spPr>
            <c:extLst>
              <c:ext xmlns:c16="http://schemas.microsoft.com/office/drawing/2014/chart" uri="{C3380CC4-5D6E-409C-BE32-E72D297353CC}">
                <c16:uniqueId val="{00000000-96E1-48B8-932A-F179084459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very</c:v>
                </c:pt>
                <c:pt idx="1">
                  <c:v>sw</c:v>
                </c:pt>
                <c:pt idx="3">
                  <c:v>not very</c:v>
                </c:pt>
                <c:pt idx="4">
                  <c:v>not at all</c:v>
                </c:pt>
              </c:strCache>
            </c:strRef>
          </c:cat>
          <c:val>
            <c:numRef>
              <c:f>Sheet1!$B$2:$B$6</c:f>
              <c:numCache>
                <c:formatCode>0%</c:formatCode>
                <c:ptCount val="5"/>
                <c:pt idx="0">
                  <c:v>0.18</c:v>
                </c:pt>
                <c:pt idx="1">
                  <c:v>0.35</c:v>
                </c:pt>
                <c:pt idx="3">
                  <c:v>0.21</c:v>
                </c:pt>
                <c:pt idx="4">
                  <c:v>0.18</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8.7683656980599859E-4"/>
          <c:w val="0.98557885536127487"/>
          <c:h val="0.94307295217990994"/>
        </c:manualLayout>
      </c:layout>
      <c:lineChart>
        <c:grouping val="standard"/>
        <c:varyColors val="0"/>
        <c:ser>
          <c:idx val="0"/>
          <c:order val="0"/>
          <c:tx>
            <c:strRef>
              <c:f>Sheet1!$B$1</c:f>
              <c:strCache>
                <c:ptCount val="1"/>
                <c:pt idx="0">
                  <c:v>Safe</c:v>
                </c:pt>
              </c:strCache>
            </c:strRef>
          </c:tx>
          <c:spPr>
            <a:ln w="28575">
              <a:solidFill>
                <a:schemeClr val="accent1"/>
              </a:solidFill>
            </a:ln>
          </c:spPr>
          <c:marker>
            <c:symbol val="diamond"/>
            <c:size val="5"/>
            <c:spPr>
              <a:ln w="41275">
                <a:solidFill>
                  <a:schemeClr val="accent1"/>
                </a:solidFill>
              </a:ln>
            </c:spPr>
          </c:marker>
          <c:dPt>
            <c:idx val="0"/>
            <c:bubble3D val="0"/>
            <c:extLst>
              <c:ext xmlns:c16="http://schemas.microsoft.com/office/drawing/2014/chart" uri="{C3380CC4-5D6E-409C-BE32-E72D297353CC}">
                <c16:uniqueId val="{00000001-65AB-428C-B40B-76484386A2E8}"/>
              </c:ext>
            </c:extLst>
          </c:dPt>
          <c:dPt>
            <c:idx val="1"/>
            <c:bubble3D val="0"/>
            <c:extLst>
              <c:ext xmlns:c16="http://schemas.microsoft.com/office/drawing/2014/chart" uri="{C3380CC4-5D6E-409C-BE32-E72D297353CC}">
                <c16:uniqueId val="{00000003-65AB-428C-B40B-76484386A2E8}"/>
              </c:ext>
            </c:extLst>
          </c:dPt>
          <c:dLbls>
            <c:spPr>
              <a:noFill/>
              <a:ln>
                <a:noFill/>
              </a:ln>
              <a:effectLst/>
            </c:spPr>
            <c:txPr>
              <a:bodyPr wrap="square" lIns="38100" tIns="19050" rIns="38100" bIns="19050" anchor="ctr">
                <a:spAutoFit/>
              </a:bodyPr>
              <a:lstStyle/>
              <a:p>
                <a:pPr>
                  <a:defRPr>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Sheet1!$A$2:$A$7</c:f>
              <c:numCache>
                <c:formatCode>mmm\ \'yy</c:formatCode>
                <c:ptCount val="6"/>
                <c:pt idx="0">
                  <c:v>42826</c:v>
                </c:pt>
                <c:pt idx="1">
                  <c:v>43191</c:v>
                </c:pt>
                <c:pt idx="2">
                  <c:v>43556</c:v>
                </c:pt>
                <c:pt idx="3">
                  <c:v>44256</c:v>
                </c:pt>
                <c:pt idx="4">
                  <c:v>44987</c:v>
                </c:pt>
                <c:pt idx="5">
                  <c:v>45353</c:v>
                </c:pt>
              </c:numCache>
            </c:numRef>
          </c:cat>
          <c:val>
            <c:numRef>
              <c:f>Sheet1!$B$2:$B$7</c:f>
              <c:numCache>
                <c:formatCode>0%</c:formatCode>
                <c:ptCount val="6"/>
                <c:pt idx="0">
                  <c:v>0.9</c:v>
                </c:pt>
                <c:pt idx="1">
                  <c:v>0.89</c:v>
                </c:pt>
                <c:pt idx="2">
                  <c:v>0.92</c:v>
                </c:pt>
                <c:pt idx="3">
                  <c:v>0.82</c:v>
                </c:pt>
                <c:pt idx="4">
                  <c:v>0.76</c:v>
                </c:pt>
                <c:pt idx="5">
                  <c:v>0.75</c:v>
                </c:pt>
              </c:numCache>
            </c:numRef>
          </c:val>
          <c:smooth val="0"/>
          <c:extLst>
            <c:ext xmlns:c16="http://schemas.microsoft.com/office/drawing/2014/chart" uri="{C3380CC4-5D6E-409C-BE32-E72D297353CC}">
              <c16:uniqueId val="{00000004-65AB-428C-B40B-76484386A2E8}"/>
            </c:ext>
          </c:extLst>
        </c:ser>
        <c:ser>
          <c:idx val="1"/>
          <c:order val="1"/>
          <c:tx>
            <c:strRef>
              <c:f>Sheet1!$C$1</c:f>
              <c:strCache>
                <c:ptCount val="1"/>
                <c:pt idx="0">
                  <c:v>Not safe</c:v>
                </c:pt>
              </c:strCache>
            </c:strRef>
          </c:tx>
          <c:spPr>
            <a:ln w="28575">
              <a:solidFill>
                <a:schemeClr val="accent3"/>
              </a:solidFill>
            </a:ln>
          </c:spPr>
          <c:marker>
            <c:symbol val="diamond"/>
            <c:size val="5"/>
            <c:spPr>
              <a:solidFill>
                <a:schemeClr val="accent3"/>
              </a:solidFill>
              <a:ln w="41275">
                <a:solidFill>
                  <a:schemeClr val="accent3"/>
                </a:solidFill>
              </a:ln>
            </c:spPr>
          </c:marker>
          <c:dLbls>
            <c:spPr>
              <a:noFill/>
              <a:ln>
                <a:noFill/>
              </a:ln>
              <a:effectLst/>
            </c:spPr>
            <c:txPr>
              <a:bodyPr wrap="square" lIns="38100" tIns="19050" rIns="38100" bIns="19050" anchor="ctr">
                <a:spAutoFit/>
              </a:bodyPr>
              <a:lstStyle/>
              <a:p>
                <a:pPr>
                  <a:defRPr>
                    <a:solidFill>
                      <a:schemeClr val="accent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mmm\ \'yy</c:formatCode>
                <c:ptCount val="6"/>
                <c:pt idx="0">
                  <c:v>42826</c:v>
                </c:pt>
                <c:pt idx="1">
                  <c:v>43191</c:v>
                </c:pt>
                <c:pt idx="2">
                  <c:v>43556</c:v>
                </c:pt>
                <c:pt idx="3">
                  <c:v>44256</c:v>
                </c:pt>
                <c:pt idx="4">
                  <c:v>44987</c:v>
                </c:pt>
                <c:pt idx="5">
                  <c:v>45353</c:v>
                </c:pt>
              </c:numCache>
            </c:numRef>
          </c:cat>
          <c:val>
            <c:numRef>
              <c:f>Sheet1!$C$2:$C$7</c:f>
              <c:numCache>
                <c:formatCode>0%</c:formatCode>
                <c:ptCount val="6"/>
                <c:pt idx="0">
                  <c:v>0.09</c:v>
                </c:pt>
                <c:pt idx="1">
                  <c:v>0.1</c:v>
                </c:pt>
                <c:pt idx="2">
                  <c:v>0.09</c:v>
                </c:pt>
                <c:pt idx="3">
                  <c:v>0.17</c:v>
                </c:pt>
                <c:pt idx="4">
                  <c:v>0.24</c:v>
                </c:pt>
                <c:pt idx="5">
                  <c:v>0.24</c:v>
                </c:pt>
              </c:numCache>
            </c:numRef>
          </c:val>
          <c:smooth val="0"/>
          <c:extLst>
            <c:ext xmlns:c16="http://schemas.microsoft.com/office/drawing/2014/chart" uri="{C3380CC4-5D6E-409C-BE32-E72D297353CC}">
              <c16:uniqueId val="{00000000-67A6-4D81-B2D1-F4A541CC4BDE}"/>
            </c:ext>
          </c:extLst>
        </c:ser>
        <c:ser>
          <c:idx val="2"/>
          <c:order val="2"/>
          <c:tx>
            <c:strRef>
              <c:f>Sheet1!$D$1</c:f>
              <c:strCache>
                <c:ptCount val="1"/>
                <c:pt idx="0">
                  <c:v>Labels</c:v>
                </c:pt>
              </c:strCache>
            </c:strRef>
          </c:tx>
          <c:spPr>
            <a:ln w="0">
              <a:solidFill>
                <a:schemeClr val="bg1">
                  <a:lumMod val="50000"/>
                </a:schemeClr>
              </a:solidFill>
            </a:ln>
          </c:spPr>
          <c:marker>
            <c:symbol val="plus"/>
            <c:size val="10"/>
            <c:spPr>
              <a:ln>
                <a:solidFill>
                  <a:schemeClr val="bg1">
                    <a:lumMod val="50000"/>
                  </a:schemeClr>
                </a:solidFill>
              </a:ln>
            </c:spPr>
          </c:marker>
          <c:dLbls>
            <c:numFmt formatCode="mmm\ \'yy" sourceLinked="0"/>
            <c:spPr>
              <a:noFill/>
              <a:ln>
                <a:noFill/>
              </a:ln>
              <a:effectLst/>
            </c:sp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Sheet1!$A$2:$A$7</c:f>
              <c:numCache>
                <c:formatCode>mmm\ \'yy</c:formatCode>
                <c:ptCount val="6"/>
                <c:pt idx="0">
                  <c:v>42826</c:v>
                </c:pt>
                <c:pt idx="1">
                  <c:v>43191</c:v>
                </c:pt>
                <c:pt idx="2">
                  <c:v>43556</c:v>
                </c:pt>
                <c:pt idx="3">
                  <c:v>44256</c:v>
                </c:pt>
                <c:pt idx="4">
                  <c:v>44987</c:v>
                </c:pt>
                <c:pt idx="5">
                  <c:v>45353</c:v>
                </c:pt>
              </c:numCache>
            </c:numRef>
          </c:cat>
          <c:val>
            <c:numRef>
              <c:f>Sheet1!$D$2:$D$7</c:f>
              <c:numCache>
                <c:formatCode>0%</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1-1940-4E3F-9242-EE9F86C28EFF}"/>
            </c:ext>
          </c:extLst>
        </c:ser>
        <c:dLbls>
          <c:showLegendKey val="0"/>
          <c:showVal val="1"/>
          <c:showCatName val="0"/>
          <c:showSerName val="0"/>
          <c:showPercent val="0"/>
          <c:showBubbleSize val="0"/>
        </c:dLbls>
        <c:marker val="1"/>
        <c:smooth val="0"/>
        <c:axId val="6367872"/>
        <c:axId val="6381952"/>
      </c:lineChart>
      <c:dateAx>
        <c:axId val="6367872"/>
        <c:scaling>
          <c:orientation val="minMax"/>
        </c:scaling>
        <c:delete val="0"/>
        <c:axPos val="b"/>
        <c:numFmt formatCode="mmm\ \'yy" sourceLinked="0"/>
        <c:majorTickMark val="none"/>
        <c:minorTickMark val="none"/>
        <c:tickLblPos val="none"/>
        <c:spPr>
          <a:noFill/>
          <a:ln w="6350">
            <a:solidFill>
              <a:schemeClr val="bg1">
                <a:lumMod val="50000"/>
              </a:schemeClr>
            </a:solidFill>
          </a:ln>
        </c:spPr>
        <c:crossAx val="6381952"/>
        <c:crosses val="autoZero"/>
        <c:auto val="0"/>
        <c:lblOffset val="0"/>
        <c:baseTimeUnit val="months"/>
        <c:majorUnit val="1"/>
        <c:majorTimeUnit val="years"/>
        <c:minorUnit val="1"/>
        <c:minorTimeUnit val="months"/>
      </c:dateAx>
      <c:valAx>
        <c:axId val="6381952"/>
        <c:scaling>
          <c:orientation val="minMax"/>
          <c:max val="1"/>
          <c:min val="0"/>
        </c:scaling>
        <c:delete val="1"/>
        <c:axPos val="l"/>
        <c:numFmt formatCode="0%" sourceLinked="1"/>
        <c:majorTickMark val="out"/>
        <c:minorTickMark val="none"/>
        <c:tickLblPos val="nextTo"/>
        <c:crossAx val="6367872"/>
        <c:crosses val="autoZero"/>
        <c:crossBetween val="midCat"/>
      </c:valAx>
      <c:spPr>
        <a:noFill/>
        <a:ln w="25400">
          <a:noFill/>
        </a:ln>
      </c:spPr>
    </c:plotArea>
    <c:legend>
      <c:legendPos val="t"/>
      <c:legendEntry>
        <c:idx val="2"/>
        <c:delete val="1"/>
      </c:legendEntry>
      <c:layout>
        <c:manualLayout>
          <c:xMode val="edge"/>
          <c:yMode val="edge"/>
          <c:x val="0.36410789559287454"/>
          <c:y val="3.1346450617283951E-2"/>
          <c:w val="0.27065783541202332"/>
          <c:h val="5.8916327950325656E-2"/>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8.7683656980599859E-4"/>
          <c:w val="0.98557885536127487"/>
          <c:h val="0.94307295217990994"/>
        </c:manualLayout>
      </c:layout>
      <c:lineChart>
        <c:grouping val="standard"/>
        <c:varyColors val="0"/>
        <c:ser>
          <c:idx val="0"/>
          <c:order val="0"/>
          <c:tx>
            <c:strRef>
              <c:f>Sheet1!$B$1</c:f>
              <c:strCache>
                <c:ptCount val="1"/>
                <c:pt idx="0">
                  <c:v>Safe</c:v>
                </c:pt>
              </c:strCache>
            </c:strRef>
          </c:tx>
          <c:spPr>
            <a:ln w="28575">
              <a:solidFill>
                <a:schemeClr val="accent1"/>
              </a:solidFill>
            </a:ln>
          </c:spPr>
          <c:marker>
            <c:symbol val="diamond"/>
            <c:size val="5"/>
            <c:spPr>
              <a:ln w="41275">
                <a:solidFill>
                  <a:schemeClr val="accent1"/>
                </a:solidFill>
              </a:ln>
            </c:spPr>
          </c:marker>
          <c:dPt>
            <c:idx val="0"/>
            <c:bubble3D val="0"/>
            <c:extLst>
              <c:ext xmlns:c16="http://schemas.microsoft.com/office/drawing/2014/chart" uri="{C3380CC4-5D6E-409C-BE32-E72D297353CC}">
                <c16:uniqueId val="{00000001-65AB-428C-B40B-76484386A2E8}"/>
              </c:ext>
            </c:extLst>
          </c:dPt>
          <c:dPt>
            <c:idx val="1"/>
            <c:bubble3D val="0"/>
            <c:extLst>
              <c:ext xmlns:c16="http://schemas.microsoft.com/office/drawing/2014/chart" uri="{C3380CC4-5D6E-409C-BE32-E72D297353CC}">
                <c16:uniqueId val="{00000003-65AB-428C-B40B-76484386A2E8}"/>
              </c:ext>
            </c:extLst>
          </c:dPt>
          <c:dLbls>
            <c:spPr>
              <a:noFill/>
              <a:ln>
                <a:noFill/>
              </a:ln>
              <a:effectLst/>
            </c:spPr>
            <c:txPr>
              <a:bodyPr wrap="square" lIns="38100" tIns="19050" rIns="38100" bIns="19050" anchor="ctr">
                <a:spAutoFit/>
              </a:bodyPr>
              <a:lstStyle/>
              <a:p>
                <a:pPr>
                  <a:defRPr>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Sheet1!$A$2:$A$7</c:f>
              <c:numCache>
                <c:formatCode>mmm\ \'yy</c:formatCode>
                <c:ptCount val="6"/>
                <c:pt idx="0">
                  <c:v>42826</c:v>
                </c:pt>
                <c:pt idx="1">
                  <c:v>43191</c:v>
                </c:pt>
                <c:pt idx="2">
                  <c:v>43556</c:v>
                </c:pt>
                <c:pt idx="3">
                  <c:v>44256</c:v>
                </c:pt>
                <c:pt idx="4">
                  <c:v>44987</c:v>
                </c:pt>
                <c:pt idx="5">
                  <c:v>45353</c:v>
                </c:pt>
              </c:numCache>
            </c:numRef>
          </c:cat>
          <c:val>
            <c:numRef>
              <c:f>Sheet1!$B$2:$B$7</c:f>
              <c:numCache>
                <c:formatCode>0%</c:formatCode>
                <c:ptCount val="6"/>
                <c:pt idx="0">
                  <c:v>0.9</c:v>
                </c:pt>
                <c:pt idx="1">
                  <c:v>0.89</c:v>
                </c:pt>
                <c:pt idx="2">
                  <c:v>0.92</c:v>
                </c:pt>
                <c:pt idx="3">
                  <c:v>0.82</c:v>
                </c:pt>
                <c:pt idx="4">
                  <c:v>0.76</c:v>
                </c:pt>
                <c:pt idx="5">
                  <c:v>0.75</c:v>
                </c:pt>
              </c:numCache>
            </c:numRef>
          </c:val>
          <c:smooth val="0"/>
          <c:extLst>
            <c:ext xmlns:c16="http://schemas.microsoft.com/office/drawing/2014/chart" uri="{C3380CC4-5D6E-409C-BE32-E72D297353CC}">
              <c16:uniqueId val="{00000004-65AB-428C-B40B-76484386A2E8}"/>
            </c:ext>
          </c:extLst>
        </c:ser>
        <c:ser>
          <c:idx val="1"/>
          <c:order val="1"/>
          <c:tx>
            <c:strRef>
              <c:f>Sheet1!$C$1</c:f>
              <c:strCache>
                <c:ptCount val="1"/>
                <c:pt idx="0">
                  <c:v>Not safe</c:v>
                </c:pt>
              </c:strCache>
            </c:strRef>
          </c:tx>
          <c:spPr>
            <a:ln w="28575">
              <a:solidFill>
                <a:schemeClr val="accent3"/>
              </a:solidFill>
            </a:ln>
          </c:spPr>
          <c:marker>
            <c:symbol val="diamond"/>
            <c:size val="5"/>
            <c:spPr>
              <a:solidFill>
                <a:schemeClr val="accent3"/>
              </a:solidFill>
              <a:ln w="41275">
                <a:solidFill>
                  <a:schemeClr val="accent3"/>
                </a:solidFill>
              </a:ln>
            </c:spPr>
          </c:marker>
          <c:dLbls>
            <c:spPr>
              <a:noFill/>
              <a:ln>
                <a:noFill/>
              </a:ln>
              <a:effectLst/>
            </c:spPr>
            <c:txPr>
              <a:bodyPr wrap="square" lIns="38100" tIns="19050" rIns="38100" bIns="19050" anchor="ctr">
                <a:spAutoFit/>
              </a:bodyPr>
              <a:lstStyle/>
              <a:p>
                <a:pPr>
                  <a:defRPr>
                    <a:solidFill>
                      <a:schemeClr val="accent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mmm\ \'yy</c:formatCode>
                <c:ptCount val="6"/>
                <c:pt idx="0">
                  <c:v>42826</c:v>
                </c:pt>
                <c:pt idx="1">
                  <c:v>43191</c:v>
                </c:pt>
                <c:pt idx="2">
                  <c:v>43556</c:v>
                </c:pt>
                <c:pt idx="3">
                  <c:v>44256</c:v>
                </c:pt>
                <c:pt idx="4">
                  <c:v>44987</c:v>
                </c:pt>
                <c:pt idx="5">
                  <c:v>45353</c:v>
                </c:pt>
              </c:numCache>
            </c:numRef>
          </c:cat>
          <c:val>
            <c:numRef>
              <c:f>Sheet1!$C$2:$C$7</c:f>
              <c:numCache>
                <c:formatCode>0%</c:formatCode>
                <c:ptCount val="6"/>
                <c:pt idx="0">
                  <c:v>0.09</c:v>
                </c:pt>
                <c:pt idx="1">
                  <c:v>0.1</c:v>
                </c:pt>
                <c:pt idx="2">
                  <c:v>0.09</c:v>
                </c:pt>
                <c:pt idx="3">
                  <c:v>0.17</c:v>
                </c:pt>
                <c:pt idx="4">
                  <c:v>0.24</c:v>
                </c:pt>
                <c:pt idx="5">
                  <c:v>0.24</c:v>
                </c:pt>
              </c:numCache>
            </c:numRef>
          </c:val>
          <c:smooth val="0"/>
          <c:extLst>
            <c:ext xmlns:c16="http://schemas.microsoft.com/office/drawing/2014/chart" uri="{C3380CC4-5D6E-409C-BE32-E72D297353CC}">
              <c16:uniqueId val="{00000000-67A6-4D81-B2D1-F4A541CC4BDE}"/>
            </c:ext>
          </c:extLst>
        </c:ser>
        <c:ser>
          <c:idx val="2"/>
          <c:order val="2"/>
          <c:tx>
            <c:strRef>
              <c:f>Sheet1!$D$1</c:f>
              <c:strCache>
                <c:ptCount val="1"/>
                <c:pt idx="0">
                  <c:v>Labels</c:v>
                </c:pt>
              </c:strCache>
            </c:strRef>
          </c:tx>
          <c:spPr>
            <a:ln w="0">
              <a:solidFill>
                <a:schemeClr val="bg1">
                  <a:lumMod val="50000"/>
                </a:schemeClr>
              </a:solidFill>
            </a:ln>
          </c:spPr>
          <c:marker>
            <c:symbol val="plus"/>
            <c:size val="10"/>
            <c:spPr>
              <a:ln>
                <a:solidFill>
                  <a:schemeClr val="bg1">
                    <a:lumMod val="50000"/>
                  </a:schemeClr>
                </a:solidFill>
              </a:ln>
            </c:spPr>
          </c:marker>
          <c:dLbls>
            <c:numFmt formatCode="mmm\ \'yy" sourceLinked="0"/>
            <c:spPr>
              <a:noFill/>
              <a:ln>
                <a:noFill/>
              </a:ln>
              <a:effectLst/>
            </c:sp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Sheet1!$A$2:$A$7</c:f>
              <c:numCache>
                <c:formatCode>mmm\ \'yy</c:formatCode>
                <c:ptCount val="6"/>
                <c:pt idx="0">
                  <c:v>42826</c:v>
                </c:pt>
                <c:pt idx="1">
                  <c:v>43191</c:v>
                </c:pt>
                <c:pt idx="2">
                  <c:v>43556</c:v>
                </c:pt>
                <c:pt idx="3">
                  <c:v>44256</c:v>
                </c:pt>
                <c:pt idx="4">
                  <c:v>44987</c:v>
                </c:pt>
                <c:pt idx="5">
                  <c:v>45353</c:v>
                </c:pt>
              </c:numCache>
            </c:numRef>
          </c:cat>
          <c:val>
            <c:numRef>
              <c:f>Sheet1!$D$2:$D$7</c:f>
              <c:numCache>
                <c:formatCode>0%</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1-1940-4E3F-9242-EE9F86C28EFF}"/>
            </c:ext>
          </c:extLst>
        </c:ser>
        <c:dLbls>
          <c:showLegendKey val="0"/>
          <c:showVal val="1"/>
          <c:showCatName val="0"/>
          <c:showSerName val="0"/>
          <c:showPercent val="0"/>
          <c:showBubbleSize val="0"/>
        </c:dLbls>
        <c:marker val="1"/>
        <c:smooth val="0"/>
        <c:axId val="6367872"/>
        <c:axId val="6381952"/>
      </c:lineChart>
      <c:dateAx>
        <c:axId val="6367872"/>
        <c:scaling>
          <c:orientation val="minMax"/>
        </c:scaling>
        <c:delete val="0"/>
        <c:axPos val="b"/>
        <c:numFmt formatCode="mmm\ \'yy" sourceLinked="0"/>
        <c:majorTickMark val="none"/>
        <c:minorTickMark val="none"/>
        <c:tickLblPos val="none"/>
        <c:spPr>
          <a:noFill/>
          <a:ln w="6350">
            <a:solidFill>
              <a:schemeClr val="bg1">
                <a:lumMod val="50000"/>
              </a:schemeClr>
            </a:solidFill>
          </a:ln>
        </c:spPr>
        <c:crossAx val="6381952"/>
        <c:crosses val="autoZero"/>
        <c:auto val="0"/>
        <c:lblOffset val="0"/>
        <c:baseTimeUnit val="months"/>
        <c:majorUnit val="1"/>
        <c:majorTimeUnit val="years"/>
        <c:minorUnit val="1"/>
        <c:minorTimeUnit val="months"/>
      </c:dateAx>
      <c:valAx>
        <c:axId val="6381952"/>
        <c:scaling>
          <c:orientation val="minMax"/>
          <c:max val="1"/>
          <c:min val="0"/>
        </c:scaling>
        <c:delete val="1"/>
        <c:axPos val="l"/>
        <c:numFmt formatCode="0%" sourceLinked="1"/>
        <c:majorTickMark val="out"/>
        <c:minorTickMark val="none"/>
        <c:tickLblPos val="nextTo"/>
        <c:crossAx val="6367872"/>
        <c:crosses val="autoZero"/>
        <c:crossBetween val="midCat"/>
      </c:valAx>
      <c:spPr>
        <a:noFill/>
        <a:ln w="25400">
          <a:noFill/>
        </a:ln>
      </c:spPr>
    </c:plotArea>
    <c:legend>
      <c:legendPos val="t"/>
      <c:legendEntry>
        <c:idx val="2"/>
        <c:delete val="1"/>
      </c:legendEntry>
      <c:layout>
        <c:manualLayout>
          <c:xMode val="edge"/>
          <c:yMode val="edge"/>
          <c:x val="0.36410789559287454"/>
          <c:y val="3.1346450617283951E-2"/>
          <c:w val="0.27065783541202332"/>
          <c:h val="5.8916327950325656E-2"/>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8.7683656980599859E-4"/>
          <c:w val="0.98557885536127487"/>
          <c:h val="0.94307295217990994"/>
        </c:manualLayout>
      </c:layout>
      <c:lineChart>
        <c:grouping val="standard"/>
        <c:varyColors val="0"/>
        <c:ser>
          <c:idx val="0"/>
          <c:order val="0"/>
          <c:tx>
            <c:strRef>
              <c:f>Sheet1!$B$1</c:f>
              <c:strCache>
                <c:ptCount val="1"/>
                <c:pt idx="0">
                  <c:v>Not serious problem</c:v>
                </c:pt>
              </c:strCache>
            </c:strRef>
          </c:tx>
          <c:spPr>
            <a:ln w="28575">
              <a:solidFill>
                <a:schemeClr val="accent1"/>
              </a:solidFill>
            </a:ln>
          </c:spPr>
          <c:marker>
            <c:symbol val="diamond"/>
            <c:size val="5"/>
            <c:spPr>
              <a:ln w="41275">
                <a:solidFill>
                  <a:schemeClr val="accent1"/>
                </a:solidFill>
              </a:ln>
            </c:spPr>
          </c:marker>
          <c:dPt>
            <c:idx val="0"/>
            <c:bubble3D val="0"/>
            <c:extLst>
              <c:ext xmlns:c16="http://schemas.microsoft.com/office/drawing/2014/chart" uri="{C3380CC4-5D6E-409C-BE32-E72D297353CC}">
                <c16:uniqueId val="{00000001-65AB-428C-B40B-76484386A2E8}"/>
              </c:ext>
            </c:extLst>
          </c:dPt>
          <c:dPt>
            <c:idx val="1"/>
            <c:bubble3D val="0"/>
            <c:extLst>
              <c:ext xmlns:c16="http://schemas.microsoft.com/office/drawing/2014/chart" uri="{C3380CC4-5D6E-409C-BE32-E72D297353CC}">
                <c16:uniqueId val="{00000003-65AB-428C-B40B-76484386A2E8}"/>
              </c:ext>
            </c:extLst>
          </c:dPt>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AB-428C-B40B-76484386A2E8}"/>
                </c:ext>
              </c:extLst>
            </c:dLbl>
            <c:dLbl>
              <c:idx val="3"/>
              <c:layout>
                <c:manualLayout>
                  <c:x val="-2.4522056202139552E-2"/>
                  <c:y val="-3.3010223765432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79-4453-97AE-35BA91744223}"/>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Sheet1!$A$2:$A$7</c:f>
              <c:numCache>
                <c:formatCode>mmm\ \'yy</c:formatCode>
                <c:ptCount val="6"/>
                <c:pt idx="0">
                  <c:v>42826</c:v>
                </c:pt>
                <c:pt idx="1">
                  <c:v>43191</c:v>
                </c:pt>
                <c:pt idx="2">
                  <c:v>43556</c:v>
                </c:pt>
                <c:pt idx="3">
                  <c:v>44256</c:v>
                </c:pt>
                <c:pt idx="4">
                  <c:v>44987</c:v>
                </c:pt>
                <c:pt idx="5">
                  <c:v>45353</c:v>
                </c:pt>
              </c:numCache>
            </c:numRef>
          </c:cat>
          <c:val>
            <c:numRef>
              <c:f>Sheet1!$B$2:$B$7</c:f>
              <c:numCache>
                <c:formatCode>0%</c:formatCode>
                <c:ptCount val="6"/>
                <c:pt idx="0">
                  <c:v>0.55000000000000004</c:v>
                </c:pt>
                <c:pt idx="1">
                  <c:v>0.42</c:v>
                </c:pt>
                <c:pt idx="2">
                  <c:v>0.51</c:v>
                </c:pt>
                <c:pt idx="3">
                  <c:v>0.55000000000000004</c:v>
                </c:pt>
                <c:pt idx="4">
                  <c:v>0.34</c:v>
                </c:pt>
                <c:pt idx="5">
                  <c:v>0.34</c:v>
                </c:pt>
              </c:numCache>
            </c:numRef>
          </c:val>
          <c:smooth val="0"/>
          <c:extLst>
            <c:ext xmlns:c16="http://schemas.microsoft.com/office/drawing/2014/chart" uri="{C3380CC4-5D6E-409C-BE32-E72D297353CC}">
              <c16:uniqueId val="{00000004-65AB-428C-B40B-76484386A2E8}"/>
            </c:ext>
          </c:extLst>
        </c:ser>
        <c:ser>
          <c:idx val="1"/>
          <c:order val="1"/>
          <c:tx>
            <c:strRef>
              <c:f>Sheet1!$C$1</c:f>
              <c:strCache>
                <c:ptCount val="1"/>
                <c:pt idx="0">
                  <c:v>Serious problem</c:v>
                </c:pt>
              </c:strCache>
            </c:strRef>
          </c:tx>
          <c:spPr>
            <a:ln w="28575">
              <a:solidFill>
                <a:schemeClr val="accent3"/>
              </a:solidFill>
            </a:ln>
          </c:spPr>
          <c:marker>
            <c:symbol val="diamond"/>
            <c:size val="5"/>
            <c:spPr>
              <a:solidFill>
                <a:schemeClr val="accent3"/>
              </a:solidFill>
              <a:ln w="41275">
                <a:solidFill>
                  <a:schemeClr val="accent3"/>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A6-4D81-B2D1-F4A541CC4BDE}"/>
                </c:ext>
              </c:extLst>
            </c:dLbl>
            <c:dLbl>
              <c:idx val="3"/>
              <c:layout>
                <c:manualLayout>
                  <c:x val="-2.4522056202139552E-2"/>
                  <c:y val="2.8187692901234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F1-4D1B-9DFF-02B51ADACFD2}"/>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mmm\ \'yy</c:formatCode>
                <c:ptCount val="6"/>
                <c:pt idx="0">
                  <c:v>42826</c:v>
                </c:pt>
                <c:pt idx="1">
                  <c:v>43191</c:v>
                </c:pt>
                <c:pt idx="2">
                  <c:v>43556</c:v>
                </c:pt>
                <c:pt idx="3">
                  <c:v>44256</c:v>
                </c:pt>
                <c:pt idx="4">
                  <c:v>44987</c:v>
                </c:pt>
                <c:pt idx="5">
                  <c:v>45353</c:v>
                </c:pt>
              </c:numCache>
            </c:numRef>
          </c:cat>
          <c:val>
            <c:numRef>
              <c:f>Sheet1!$C$2:$C$7</c:f>
              <c:numCache>
                <c:formatCode>0%</c:formatCode>
                <c:ptCount val="6"/>
                <c:pt idx="0">
                  <c:v>0.45</c:v>
                </c:pt>
                <c:pt idx="1">
                  <c:v>0.57999999999999996</c:v>
                </c:pt>
                <c:pt idx="2">
                  <c:v>0.47</c:v>
                </c:pt>
                <c:pt idx="3">
                  <c:v>0.42</c:v>
                </c:pt>
                <c:pt idx="4">
                  <c:v>0.63</c:v>
                </c:pt>
                <c:pt idx="5">
                  <c:v>0.64</c:v>
                </c:pt>
              </c:numCache>
            </c:numRef>
          </c:val>
          <c:smooth val="0"/>
          <c:extLst>
            <c:ext xmlns:c16="http://schemas.microsoft.com/office/drawing/2014/chart" uri="{C3380CC4-5D6E-409C-BE32-E72D297353CC}">
              <c16:uniqueId val="{00000000-67A6-4D81-B2D1-F4A541CC4BDE}"/>
            </c:ext>
          </c:extLst>
        </c:ser>
        <c:ser>
          <c:idx val="2"/>
          <c:order val="2"/>
          <c:tx>
            <c:strRef>
              <c:f>Sheet1!$D$1</c:f>
              <c:strCache>
                <c:ptCount val="1"/>
                <c:pt idx="0">
                  <c:v>Labels</c:v>
                </c:pt>
              </c:strCache>
            </c:strRef>
          </c:tx>
          <c:spPr>
            <a:ln w="0">
              <a:solidFill>
                <a:schemeClr val="bg1">
                  <a:lumMod val="50000"/>
                </a:schemeClr>
              </a:solidFill>
            </a:ln>
          </c:spPr>
          <c:marker>
            <c:symbol val="plus"/>
            <c:size val="10"/>
            <c:spPr>
              <a:ln>
                <a:solidFill>
                  <a:schemeClr val="bg1">
                    <a:lumMod val="50000"/>
                  </a:schemeClr>
                </a:solidFill>
              </a:ln>
            </c:spPr>
          </c:marker>
          <c:dLbls>
            <c:numFmt formatCode="mmm\ \'yy" sourceLinked="0"/>
            <c:spPr>
              <a:noFill/>
              <a:ln>
                <a:noFill/>
              </a:ln>
              <a:effectLst/>
            </c:sp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Sheet1!$A$2:$A$7</c:f>
              <c:numCache>
                <c:formatCode>mmm\ \'yy</c:formatCode>
                <c:ptCount val="6"/>
                <c:pt idx="0">
                  <c:v>42826</c:v>
                </c:pt>
                <c:pt idx="1">
                  <c:v>43191</c:v>
                </c:pt>
                <c:pt idx="2">
                  <c:v>43556</c:v>
                </c:pt>
                <c:pt idx="3">
                  <c:v>44256</c:v>
                </c:pt>
                <c:pt idx="4">
                  <c:v>44987</c:v>
                </c:pt>
                <c:pt idx="5">
                  <c:v>45353</c:v>
                </c:pt>
              </c:numCache>
            </c:numRef>
          </c:cat>
          <c:val>
            <c:numRef>
              <c:f>Sheet1!$D$2:$D$7</c:f>
              <c:numCache>
                <c:formatCode>0%</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1-1940-4E3F-9242-EE9F86C28EFF}"/>
            </c:ext>
          </c:extLst>
        </c:ser>
        <c:dLbls>
          <c:showLegendKey val="0"/>
          <c:showVal val="1"/>
          <c:showCatName val="0"/>
          <c:showSerName val="0"/>
          <c:showPercent val="0"/>
          <c:showBubbleSize val="0"/>
        </c:dLbls>
        <c:marker val="1"/>
        <c:smooth val="0"/>
        <c:axId val="6367872"/>
        <c:axId val="6381952"/>
      </c:lineChart>
      <c:dateAx>
        <c:axId val="6367872"/>
        <c:scaling>
          <c:orientation val="minMax"/>
        </c:scaling>
        <c:delete val="0"/>
        <c:axPos val="b"/>
        <c:numFmt formatCode="mmm\ \'yy" sourceLinked="0"/>
        <c:majorTickMark val="none"/>
        <c:minorTickMark val="none"/>
        <c:tickLblPos val="none"/>
        <c:spPr>
          <a:noFill/>
          <a:ln w="6350">
            <a:solidFill>
              <a:schemeClr val="bg1">
                <a:lumMod val="50000"/>
              </a:schemeClr>
            </a:solidFill>
          </a:ln>
        </c:spPr>
        <c:crossAx val="6381952"/>
        <c:crosses val="autoZero"/>
        <c:auto val="0"/>
        <c:lblOffset val="0"/>
        <c:baseTimeUnit val="months"/>
        <c:majorUnit val="1"/>
        <c:majorTimeUnit val="years"/>
        <c:minorUnit val="1"/>
        <c:minorTimeUnit val="months"/>
      </c:dateAx>
      <c:valAx>
        <c:axId val="6381952"/>
        <c:scaling>
          <c:orientation val="minMax"/>
          <c:max val="1"/>
          <c:min val="0"/>
        </c:scaling>
        <c:delete val="1"/>
        <c:axPos val="l"/>
        <c:numFmt formatCode="0%" sourceLinked="1"/>
        <c:majorTickMark val="out"/>
        <c:minorTickMark val="none"/>
        <c:tickLblPos val="nextTo"/>
        <c:crossAx val="6367872"/>
        <c:crosses val="autoZero"/>
        <c:crossBetween val="midCat"/>
      </c:valAx>
      <c:spPr>
        <a:noFill/>
        <a:ln w="25400">
          <a:noFill/>
        </a:ln>
      </c:spPr>
    </c:plotArea>
    <c:legend>
      <c:legendPos val="t"/>
      <c:legendEntry>
        <c:idx val="2"/>
        <c:delete val="1"/>
      </c:legendEntry>
      <c:layout>
        <c:manualLayout>
          <c:xMode val="edge"/>
          <c:yMode val="edge"/>
          <c:x val="0.17263949346630708"/>
          <c:y val="3.1346450617283951E-2"/>
          <c:w val="0.53308217479725983"/>
          <c:h val="5.8916327950325656E-2"/>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spPr>
              <a:solidFill>
                <a:schemeClr val="accent3"/>
              </a:solidFill>
            </c:spPr>
            <c:extLst>
              <c:ext xmlns:c16="http://schemas.microsoft.com/office/drawing/2014/chart" uri="{C3380CC4-5D6E-409C-BE32-E72D297353CC}">
                <c16:uniqueId val="{00000001-65AB-428C-B40B-76484386A2E8}"/>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3-65AB-428C-B40B-76484386A2E8}"/>
              </c:ext>
            </c:extLst>
          </c:dPt>
          <c:dPt>
            <c:idx val="2"/>
            <c:invertIfNegative val="0"/>
            <c:bubble3D val="0"/>
            <c:spPr>
              <a:solidFill>
                <a:schemeClr val="accent3">
                  <a:lumMod val="40000"/>
                  <a:lumOff val="60000"/>
                </a:schemeClr>
              </a:solidFill>
            </c:spPr>
            <c:extLst>
              <c:ext xmlns:c16="http://schemas.microsoft.com/office/drawing/2014/chart" uri="{C3380CC4-5D6E-409C-BE32-E72D297353CC}">
                <c16:uniqueId val="{00000001-C4CC-4BD6-A9FF-12F943BCD681}"/>
              </c:ext>
            </c:extLst>
          </c:dPt>
          <c:dPt>
            <c:idx val="3"/>
            <c:invertIfNegative val="0"/>
            <c:bubble3D val="0"/>
            <c:spPr>
              <a:solidFill>
                <a:schemeClr val="accent3">
                  <a:lumMod val="20000"/>
                  <a:lumOff val="80000"/>
                </a:schemeClr>
              </a:solidFill>
            </c:spPr>
            <c:extLst>
              <c:ext xmlns:c16="http://schemas.microsoft.com/office/drawing/2014/chart" uri="{C3380CC4-5D6E-409C-BE32-E72D297353CC}">
                <c16:uniqueId val="{00000000-C4CC-4BD6-A9FF-12F943BCD68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More than 10</c:v>
                </c:pt>
                <c:pt idx="1">
                  <c:v>Six to 10</c:v>
                </c:pt>
                <c:pt idx="2">
                  <c:v>2 to 5</c:v>
                </c:pt>
                <c:pt idx="3">
                  <c:v>One</c:v>
                </c:pt>
                <c:pt idx="4">
                  <c:v>none at all</c:v>
                </c:pt>
              </c:strCache>
            </c:strRef>
          </c:cat>
          <c:val>
            <c:numRef>
              <c:f>Sheet1!$B$2:$B$6</c:f>
              <c:numCache>
                <c:formatCode>0%</c:formatCode>
                <c:ptCount val="5"/>
                <c:pt idx="0">
                  <c:v>0.15</c:v>
                </c:pt>
                <c:pt idx="1">
                  <c:v>0.09</c:v>
                </c:pt>
                <c:pt idx="2">
                  <c:v>0.31</c:v>
                </c:pt>
                <c:pt idx="3">
                  <c:v>0.13</c:v>
                </c:pt>
                <c:pt idx="4">
                  <c:v>0.26</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55232939632547E-2"/>
          <c:y val="8.7683656980599859E-4"/>
          <c:w val="0.92319069881889781"/>
          <c:h val="0.94307295217990994"/>
        </c:manualLayout>
      </c:layout>
      <c:lineChart>
        <c:grouping val="standard"/>
        <c:varyColors val="0"/>
        <c:ser>
          <c:idx val="0"/>
          <c:order val="0"/>
          <c:tx>
            <c:strRef>
              <c:f>Sheet1!$B$1</c:f>
              <c:strCache>
                <c:ptCount val="1"/>
                <c:pt idx="0">
                  <c:v>At least one</c:v>
                </c:pt>
              </c:strCache>
            </c:strRef>
          </c:tx>
          <c:spPr>
            <a:ln w="28575">
              <a:solidFill>
                <a:schemeClr val="accent3"/>
              </a:solidFill>
            </a:ln>
          </c:spPr>
          <c:marker>
            <c:symbol val="diamond"/>
            <c:size val="5"/>
            <c:spPr>
              <a:solidFill>
                <a:schemeClr val="accent3"/>
              </a:solidFill>
              <a:ln w="41275">
                <a:solidFill>
                  <a:schemeClr val="accent3"/>
                </a:solidFill>
              </a:ln>
            </c:spPr>
          </c:marker>
          <c:dPt>
            <c:idx val="0"/>
            <c:bubble3D val="0"/>
            <c:extLst>
              <c:ext xmlns:c16="http://schemas.microsoft.com/office/drawing/2014/chart" uri="{C3380CC4-5D6E-409C-BE32-E72D297353CC}">
                <c16:uniqueId val="{00000001-65AB-428C-B40B-76484386A2E8}"/>
              </c:ext>
            </c:extLst>
          </c:dPt>
          <c:dPt>
            <c:idx val="1"/>
            <c:bubble3D val="0"/>
            <c:extLst>
              <c:ext xmlns:c16="http://schemas.microsoft.com/office/drawing/2014/chart" uri="{C3380CC4-5D6E-409C-BE32-E72D297353CC}">
                <c16:uniqueId val="{00000003-65AB-428C-B40B-76484386A2E8}"/>
              </c:ext>
            </c:extLst>
          </c:dPt>
          <c:dPt>
            <c:idx val="4"/>
            <c:bubble3D val="0"/>
            <c:extLst>
              <c:ext xmlns:c16="http://schemas.microsoft.com/office/drawing/2014/chart" uri="{C3380CC4-5D6E-409C-BE32-E72D297353CC}">
                <c16:uniqueId val="{00000000-FF03-4423-98AC-A8BEF619AD59}"/>
              </c:ext>
            </c:extLst>
          </c:dPt>
          <c:dLbls>
            <c:spPr>
              <a:noFill/>
              <a:ln>
                <a:noFill/>
              </a:ln>
              <a:effectLst/>
            </c:spPr>
            <c:txPr>
              <a:bodyPr wrap="square" lIns="38100" tIns="19050" rIns="38100" bIns="19050" anchor="ctr">
                <a:spAutoFit/>
              </a:bodyPr>
              <a:lstStyle/>
              <a:p>
                <a:pPr>
                  <a:defRPr>
                    <a:solidFill>
                      <a:schemeClr val="accent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Sheet1!$A$2:$A$7</c:f>
              <c:numCache>
                <c:formatCode>mmm\ \'yy</c:formatCode>
                <c:ptCount val="6"/>
                <c:pt idx="0">
                  <c:v>42826</c:v>
                </c:pt>
                <c:pt idx="1">
                  <c:v>43191</c:v>
                </c:pt>
                <c:pt idx="2">
                  <c:v>43556</c:v>
                </c:pt>
                <c:pt idx="3">
                  <c:v>44256</c:v>
                </c:pt>
                <c:pt idx="4">
                  <c:v>44986</c:v>
                </c:pt>
                <c:pt idx="5">
                  <c:v>45352</c:v>
                </c:pt>
              </c:numCache>
            </c:numRef>
          </c:cat>
          <c:val>
            <c:numRef>
              <c:f>Sheet1!$B$2:$B$7</c:f>
              <c:numCache>
                <c:formatCode>0%</c:formatCode>
                <c:ptCount val="6"/>
                <c:pt idx="0">
                  <c:v>0.65</c:v>
                </c:pt>
                <c:pt idx="1">
                  <c:v>0.69</c:v>
                </c:pt>
                <c:pt idx="2">
                  <c:v>0.56999999999999995</c:v>
                </c:pt>
                <c:pt idx="3">
                  <c:v>0.56999999999999995</c:v>
                </c:pt>
                <c:pt idx="4">
                  <c:v>0.7</c:v>
                </c:pt>
                <c:pt idx="5">
                  <c:v>0.68</c:v>
                </c:pt>
              </c:numCache>
            </c:numRef>
          </c:val>
          <c:smooth val="0"/>
          <c:extLst>
            <c:ext xmlns:c16="http://schemas.microsoft.com/office/drawing/2014/chart" uri="{C3380CC4-5D6E-409C-BE32-E72D297353CC}">
              <c16:uniqueId val="{00000004-65AB-428C-B40B-76484386A2E8}"/>
            </c:ext>
          </c:extLst>
        </c:ser>
        <c:ser>
          <c:idx val="1"/>
          <c:order val="1"/>
          <c:tx>
            <c:strRef>
              <c:f>Sheet1!$C$1</c:f>
              <c:strCache>
                <c:ptCount val="1"/>
                <c:pt idx="0">
                  <c:v>None at all</c:v>
                </c:pt>
              </c:strCache>
            </c:strRef>
          </c:tx>
          <c:spPr>
            <a:ln w="28575">
              <a:solidFill>
                <a:schemeClr val="accent1"/>
              </a:solidFill>
            </a:ln>
          </c:spPr>
          <c:marker>
            <c:symbol val="diamond"/>
            <c:size val="5"/>
            <c:spPr>
              <a:solidFill>
                <a:schemeClr val="accent1"/>
              </a:solidFill>
              <a:ln w="41275">
                <a:solidFill>
                  <a:schemeClr val="accent1"/>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A6-4D81-B2D1-F4A541CC4BDE}"/>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mmm\ \'yy</c:formatCode>
                <c:ptCount val="6"/>
                <c:pt idx="0">
                  <c:v>42826</c:v>
                </c:pt>
                <c:pt idx="1">
                  <c:v>43191</c:v>
                </c:pt>
                <c:pt idx="2">
                  <c:v>43556</c:v>
                </c:pt>
                <c:pt idx="3">
                  <c:v>44256</c:v>
                </c:pt>
                <c:pt idx="4">
                  <c:v>44986</c:v>
                </c:pt>
                <c:pt idx="5">
                  <c:v>45352</c:v>
                </c:pt>
              </c:numCache>
            </c:numRef>
          </c:cat>
          <c:val>
            <c:numRef>
              <c:f>Sheet1!$C$2:$C$7</c:f>
              <c:numCache>
                <c:formatCode>0%</c:formatCode>
                <c:ptCount val="6"/>
                <c:pt idx="0">
                  <c:v>0.35</c:v>
                </c:pt>
                <c:pt idx="1">
                  <c:v>0.3</c:v>
                </c:pt>
                <c:pt idx="2">
                  <c:v>0.42</c:v>
                </c:pt>
                <c:pt idx="3">
                  <c:v>0.36</c:v>
                </c:pt>
                <c:pt idx="4">
                  <c:v>0.27</c:v>
                </c:pt>
                <c:pt idx="5">
                  <c:v>0.26</c:v>
                </c:pt>
              </c:numCache>
            </c:numRef>
          </c:val>
          <c:smooth val="0"/>
          <c:extLst>
            <c:ext xmlns:c16="http://schemas.microsoft.com/office/drawing/2014/chart" uri="{C3380CC4-5D6E-409C-BE32-E72D297353CC}">
              <c16:uniqueId val="{00000000-67A6-4D81-B2D1-F4A541CC4BDE}"/>
            </c:ext>
          </c:extLst>
        </c:ser>
        <c:ser>
          <c:idx val="2"/>
          <c:order val="2"/>
          <c:tx>
            <c:strRef>
              <c:f>Sheet1!$D$1</c:f>
              <c:strCache>
                <c:ptCount val="1"/>
                <c:pt idx="0">
                  <c:v>Labels</c:v>
                </c:pt>
              </c:strCache>
            </c:strRef>
          </c:tx>
          <c:spPr>
            <a:ln w="6350">
              <a:solidFill>
                <a:schemeClr val="bg1">
                  <a:lumMod val="50000"/>
                </a:schemeClr>
              </a:solidFill>
            </a:ln>
          </c:spPr>
          <c:marker>
            <c:symbol val="plus"/>
            <c:size val="10"/>
            <c:spPr>
              <a:ln>
                <a:solidFill>
                  <a:schemeClr val="bg1">
                    <a:lumMod val="50000"/>
                  </a:schemeClr>
                </a:solidFill>
              </a:ln>
            </c:spPr>
          </c:marker>
          <c:dPt>
            <c:idx val="3"/>
            <c:marker>
              <c:symbol val="plus"/>
              <c:size val="12"/>
            </c:marker>
            <c:bubble3D val="0"/>
            <c:extLst>
              <c:ext xmlns:c16="http://schemas.microsoft.com/office/drawing/2014/chart" uri="{C3380CC4-5D6E-409C-BE32-E72D297353CC}">
                <c16:uniqueId val="{00000002-B573-4D71-87BF-D7856320A1B2}"/>
              </c:ext>
            </c:extLst>
          </c:dPt>
          <c:dLbls>
            <c:numFmt formatCode="mmm\ \'yy" sourceLinked="0"/>
            <c:spPr>
              <a:noFill/>
              <a:ln>
                <a:noFill/>
              </a:ln>
              <a:effectLst/>
            </c:sp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Sheet1!$A$2:$A$7</c:f>
              <c:numCache>
                <c:formatCode>mmm\ \'yy</c:formatCode>
                <c:ptCount val="6"/>
                <c:pt idx="0">
                  <c:v>42826</c:v>
                </c:pt>
                <c:pt idx="1">
                  <c:v>43191</c:v>
                </c:pt>
                <c:pt idx="2">
                  <c:v>43556</c:v>
                </c:pt>
                <c:pt idx="3">
                  <c:v>44256</c:v>
                </c:pt>
                <c:pt idx="4">
                  <c:v>44986</c:v>
                </c:pt>
                <c:pt idx="5">
                  <c:v>45352</c:v>
                </c:pt>
              </c:numCache>
            </c:numRef>
          </c:cat>
          <c:val>
            <c:numRef>
              <c:f>Sheet1!$D$2:$D$7</c:f>
              <c:numCache>
                <c:formatCode>0%</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1-1940-4E3F-9242-EE9F86C28EFF}"/>
            </c:ext>
          </c:extLst>
        </c:ser>
        <c:dLbls>
          <c:showLegendKey val="0"/>
          <c:showVal val="1"/>
          <c:showCatName val="0"/>
          <c:showSerName val="0"/>
          <c:showPercent val="0"/>
          <c:showBubbleSize val="0"/>
        </c:dLbls>
        <c:marker val="1"/>
        <c:smooth val="0"/>
        <c:axId val="6367872"/>
        <c:axId val="6381952"/>
      </c:lineChart>
      <c:dateAx>
        <c:axId val="6367872"/>
        <c:scaling>
          <c:orientation val="minMax"/>
        </c:scaling>
        <c:delete val="1"/>
        <c:axPos val="b"/>
        <c:numFmt formatCode="mmm\ \'yy" sourceLinked="0"/>
        <c:majorTickMark val="none"/>
        <c:minorTickMark val="none"/>
        <c:tickLblPos val="none"/>
        <c:crossAx val="6381952"/>
        <c:crosses val="autoZero"/>
        <c:auto val="0"/>
        <c:lblOffset val="0"/>
        <c:baseTimeUnit val="months"/>
        <c:majorUnit val="1"/>
        <c:majorTimeUnit val="years"/>
        <c:minorUnit val="1"/>
        <c:minorTimeUnit val="months"/>
      </c:dateAx>
      <c:valAx>
        <c:axId val="6381952"/>
        <c:scaling>
          <c:orientation val="minMax"/>
          <c:max val="1"/>
          <c:min val="0"/>
        </c:scaling>
        <c:delete val="1"/>
        <c:axPos val="l"/>
        <c:numFmt formatCode="0%" sourceLinked="1"/>
        <c:majorTickMark val="out"/>
        <c:minorTickMark val="none"/>
        <c:tickLblPos val="nextTo"/>
        <c:crossAx val="6367872"/>
        <c:crosses val="autoZero"/>
        <c:crossBetween val="midCat"/>
      </c:valAx>
      <c:spPr>
        <a:ln>
          <a:noFill/>
        </a:ln>
      </c:spPr>
    </c:plotArea>
    <c:legend>
      <c:legendPos val="t"/>
      <c:legendEntry>
        <c:idx val="2"/>
        <c:delete val="1"/>
      </c:legendEntry>
      <c:layout>
        <c:manualLayout>
          <c:xMode val="edge"/>
          <c:yMode val="edge"/>
          <c:x val="0.32023591319342332"/>
          <c:y val="1.4827995255041519E-2"/>
          <c:w val="0.35952817361315337"/>
          <c:h val="6.0383994482896046E-2"/>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65747279604299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spPr>
              <a:solidFill>
                <a:schemeClr val="accent6"/>
              </a:solidFill>
            </c:spPr>
            <c:extLst>
              <c:ext xmlns:c16="http://schemas.microsoft.com/office/drawing/2014/chart" uri="{C3380CC4-5D6E-409C-BE32-E72D297353CC}">
                <c16:uniqueId val="{00000003-65AB-428C-B40B-76484386A2E8}"/>
              </c:ext>
            </c:extLst>
          </c:dPt>
          <c:dPt>
            <c:idx val="2"/>
            <c:invertIfNegative val="0"/>
            <c:bubble3D val="0"/>
            <c:spPr>
              <a:solidFill>
                <a:schemeClr val="accent2">
                  <a:lumMod val="40000"/>
                  <a:lumOff val="60000"/>
                </a:schemeClr>
              </a:solidFill>
            </c:spPr>
            <c:extLst>
              <c:ext xmlns:c16="http://schemas.microsoft.com/office/drawing/2014/chart" uri="{C3380CC4-5D6E-409C-BE32-E72D297353CC}">
                <c16:uniqueId val="{00000000-ACAF-455E-B988-EF08B2E8B5BE}"/>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1-ACAF-455E-B988-EF08B2E8B5BE}"/>
              </c:ext>
            </c:extLst>
          </c:dPt>
          <c:dPt>
            <c:idx val="4"/>
            <c:invertIfNegative val="0"/>
            <c:bubble3D val="0"/>
            <c:spPr>
              <a:solidFill>
                <a:schemeClr val="accent3"/>
              </a:solidFill>
            </c:spPr>
            <c:extLst>
              <c:ext xmlns:c16="http://schemas.microsoft.com/office/drawing/2014/chart" uri="{C3380CC4-5D6E-409C-BE32-E72D297353CC}">
                <c16:uniqueId val="{00000002-ACAF-455E-B988-EF08B2E8B5B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Always</c:v>
                </c:pt>
                <c:pt idx="1">
                  <c:v>Usually</c:v>
                </c:pt>
                <c:pt idx="2">
                  <c:v>Sometimes</c:v>
                </c:pt>
                <c:pt idx="3">
                  <c:v>Rarely</c:v>
                </c:pt>
                <c:pt idx="4">
                  <c:v>Never</c:v>
                </c:pt>
              </c:strCache>
            </c:strRef>
          </c:cat>
          <c:val>
            <c:numRef>
              <c:f>Sheet1!$B$2:$B$6</c:f>
              <c:numCache>
                <c:formatCode>0%</c:formatCode>
                <c:ptCount val="5"/>
                <c:pt idx="0">
                  <c:v>0.18</c:v>
                </c:pt>
                <c:pt idx="1">
                  <c:v>0.16</c:v>
                </c:pt>
                <c:pt idx="2">
                  <c:v>0.22</c:v>
                </c:pt>
                <c:pt idx="3">
                  <c:v>0.22</c:v>
                </c:pt>
                <c:pt idx="4">
                  <c:v>0.08</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extLst>
              <c:ext xmlns:c16="http://schemas.microsoft.com/office/drawing/2014/chart" uri="{C3380CC4-5D6E-409C-BE32-E72D297353CC}">
                <c16:uniqueId val="{00000003-65AB-428C-B40B-76484386A2E8}"/>
              </c:ext>
            </c:extLst>
          </c:dPt>
          <c:dPt>
            <c:idx val="2"/>
            <c:invertIfNegative val="0"/>
            <c:bubble3D val="0"/>
            <c:extLst>
              <c:ext xmlns:c16="http://schemas.microsoft.com/office/drawing/2014/chart" uri="{C3380CC4-5D6E-409C-BE32-E72D297353CC}">
                <c16:uniqueId val="{00000000-ACAF-455E-B988-EF08B2E8B5BE}"/>
              </c:ext>
            </c:extLst>
          </c:dPt>
          <c:dPt>
            <c:idx val="3"/>
            <c:invertIfNegative val="0"/>
            <c:bubble3D val="0"/>
            <c:spPr>
              <a:solidFill>
                <a:schemeClr val="accent3"/>
              </a:solidFill>
            </c:spPr>
            <c:extLst>
              <c:ext xmlns:c16="http://schemas.microsoft.com/office/drawing/2014/chart" uri="{C3380CC4-5D6E-409C-BE32-E72D297353CC}">
                <c16:uniqueId val="{00000001-ACAF-455E-B988-EF08B2E8B5B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Sheet1!$A$4:$A$5</c:f>
              <c:strCache>
                <c:ptCount val="2"/>
                <c:pt idx="0">
                  <c:v>Provide paid time off to recuperate</c:v>
                </c:pt>
                <c:pt idx="1">
                  <c:v>None of the above</c:v>
                </c:pt>
              </c:strCache>
            </c:strRef>
          </c:cat>
          <c:val>
            <c:numRef>
              <c:f>Sheet1!$B$2:$B$5</c:f>
              <c:numCache>
                <c:formatCode>0%</c:formatCode>
                <c:ptCount val="4"/>
                <c:pt idx="0">
                  <c:v>0.19</c:v>
                </c:pt>
                <c:pt idx="1">
                  <c:v>0.1</c:v>
                </c:pt>
                <c:pt idx="2">
                  <c:v>0.06</c:v>
                </c:pt>
                <c:pt idx="3">
                  <c:v>0.57999999999999996</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65747279604299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spPr>
              <a:solidFill>
                <a:schemeClr val="accent3"/>
              </a:solidFill>
            </c:spPr>
            <c:extLst>
              <c:ext xmlns:c16="http://schemas.microsoft.com/office/drawing/2014/chart" uri="{C3380CC4-5D6E-409C-BE32-E72D297353CC}">
                <c16:uniqueId val="{00000003-65AB-428C-B40B-76484386A2E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Sheet1!$A$2:$A$3</c:f>
              <c:strCache>
                <c:ptCount val="2"/>
                <c:pt idx="0">
                  <c:v>Yes</c:v>
                </c:pt>
                <c:pt idx="1">
                  <c:v>No</c:v>
                </c:pt>
              </c:strCache>
            </c:strRef>
          </c:cat>
          <c:val>
            <c:numRef>
              <c:f>Sheet1!$B$2:$B$3</c:f>
              <c:numCache>
                <c:formatCode>0%</c:formatCode>
                <c:ptCount val="2"/>
                <c:pt idx="0">
                  <c:v>0.21</c:v>
                </c:pt>
                <c:pt idx="1">
                  <c:v>0.61</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March 2024</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extLst>
              <c:ext xmlns:c16="http://schemas.microsoft.com/office/drawing/2014/chart" uri="{C3380CC4-5D6E-409C-BE32-E72D297353CC}">
                <c16:uniqueId val="{00000003-65AB-428C-B40B-76484386A2E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Sheet1!$A$2:$A$15</c:f>
              <c:strCache>
                <c:ptCount val="14"/>
                <c:pt idx="0">
                  <c:v>17 - not having time to provide each care and attention</c:v>
                </c:pt>
                <c:pt idx="1">
                  <c:v>16 - having to care for too many patients at once</c:v>
                </c:pt>
                <c:pt idx="2">
                  <c:v>23 - inadequate pay</c:v>
                </c:pt>
                <c:pt idx="3">
                  <c:v>27 - reduction in ancillary staff</c:v>
                </c:pt>
                <c:pt idx="4">
                  <c:v>28 - not having enough beds</c:v>
                </c:pt>
                <c:pt idx="5">
                  <c:v>29 - inability to discharge patients to outside facilities</c:v>
                </c:pt>
                <c:pt idx="6">
                  <c:v>26 -increased use of travel nurses</c:v>
                </c:pt>
                <c:pt idx="7">
                  <c:v>20 - workplace violence </c:v>
                </c:pt>
                <c:pt idx="8">
                  <c:v>18 - insurance and reimbursement policies</c:v>
                </c:pt>
                <c:pt idx="9">
                  <c:v>24 - lack of control over work schedule</c:v>
                </c:pt>
                <c:pt idx="10">
                  <c:v>25 - inadequate health insurance</c:v>
                </c:pt>
                <c:pt idx="11">
                  <c:v>22 - lack of safety with infectious disease</c:v>
                </c:pt>
                <c:pt idx="12">
                  <c:v>21 - on the job injuries</c:v>
                </c:pt>
                <c:pt idx="13">
                  <c:v>19 - increases in overtime</c:v>
                </c:pt>
              </c:strCache>
            </c:strRef>
          </c:cat>
          <c:val>
            <c:numRef>
              <c:f>Sheet1!$B$2:$B$15</c:f>
              <c:numCache>
                <c:formatCode>0%</c:formatCode>
                <c:ptCount val="14"/>
                <c:pt idx="0">
                  <c:v>0.67</c:v>
                </c:pt>
                <c:pt idx="1">
                  <c:v>0.66</c:v>
                </c:pt>
                <c:pt idx="2">
                  <c:v>0.6</c:v>
                </c:pt>
                <c:pt idx="3">
                  <c:v>0.59</c:v>
                </c:pt>
                <c:pt idx="4">
                  <c:v>0.59</c:v>
                </c:pt>
                <c:pt idx="5">
                  <c:v>0.48</c:v>
                </c:pt>
                <c:pt idx="6">
                  <c:v>0.41</c:v>
                </c:pt>
                <c:pt idx="7">
                  <c:v>0.37</c:v>
                </c:pt>
                <c:pt idx="8">
                  <c:v>0.35</c:v>
                </c:pt>
                <c:pt idx="9">
                  <c:v>0.32</c:v>
                </c:pt>
                <c:pt idx="10">
                  <c:v>0.3</c:v>
                </c:pt>
                <c:pt idx="11">
                  <c:v>0.26</c:v>
                </c:pt>
                <c:pt idx="12">
                  <c:v>0.2</c:v>
                </c:pt>
                <c:pt idx="13">
                  <c:v>0.19</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spPr>
              <a:solidFill>
                <a:schemeClr val="accent3"/>
              </a:solidFill>
            </c:spPr>
            <c:extLst>
              <c:ext xmlns:c16="http://schemas.microsoft.com/office/drawing/2014/chart" uri="{C3380CC4-5D6E-409C-BE32-E72D297353CC}">
                <c16:uniqueId val="{00000001-65AB-428C-B40B-76484386A2E8}"/>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3-65AB-428C-B40B-76484386A2E8}"/>
              </c:ext>
            </c:extLst>
          </c:dPt>
          <c:dPt>
            <c:idx val="2"/>
            <c:invertIfNegative val="0"/>
            <c:bubble3D val="0"/>
            <c:spPr>
              <a:solidFill>
                <a:schemeClr val="accent3">
                  <a:lumMod val="40000"/>
                  <a:lumOff val="60000"/>
                </a:schemeClr>
              </a:solidFill>
            </c:spPr>
            <c:extLst>
              <c:ext xmlns:c16="http://schemas.microsoft.com/office/drawing/2014/chart" uri="{C3380CC4-5D6E-409C-BE32-E72D297353CC}">
                <c16:uniqueId val="{00000004-F140-417F-87DB-2893123C2C7D}"/>
              </c:ext>
            </c:extLst>
          </c:dPt>
          <c:dPt>
            <c:idx val="3"/>
            <c:invertIfNegative val="0"/>
            <c:bubble3D val="0"/>
            <c:spPr>
              <a:solidFill>
                <a:schemeClr val="bg1">
                  <a:lumMod val="75000"/>
                </a:schemeClr>
              </a:solidFill>
            </c:spPr>
            <c:extLst>
              <c:ext xmlns:c16="http://schemas.microsoft.com/office/drawing/2014/chart" uri="{C3380CC4-5D6E-409C-BE32-E72D297353CC}">
                <c16:uniqueId val="{00000000-38B0-452A-A3C5-4B5EC302B6D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Sheet1!$A$2:$A$5</c:f>
              <c:strCache>
                <c:ptCount val="4"/>
                <c:pt idx="0">
                  <c:v> More needed</c:v>
                </c:pt>
                <c:pt idx="1">
                  <c:v>appropriate</c:v>
                </c:pt>
                <c:pt idx="2">
                  <c:v>Fewer would improve</c:v>
                </c:pt>
                <c:pt idx="3">
                  <c:v>Not sure</c:v>
                </c:pt>
              </c:strCache>
            </c:strRef>
          </c:cat>
          <c:val>
            <c:numRef>
              <c:f>Sheet1!$B$2:$B$5</c:f>
              <c:numCache>
                <c:formatCode>0%</c:formatCode>
                <c:ptCount val="4"/>
                <c:pt idx="0">
                  <c:v>0.54</c:v>
                </c:pt>
                <c:pt idx="1">
                  <c:v>0.17</c:v>
                </c:pt>
                <c:pt idx="2">
                  <c:v>0.06</c:v>
                </c:pt>
                <c:pt idx="3">
                  <c:v>0.23</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65747279604299E-3"/>
          <c:y val="2.4989443593856322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spPr>
              <a:solidFill>
                <a:schemeClr val="accent3"/>
              </a:solidFill>
            </c:spPr>
            <c:extLst>
              <c:ext xmlns:c16="http://schemas.microsoft.com/office/drawing/2014/chart" uri="{C3380CC4-5D6E-409C-BE32-E72D297353CC}">
                <c16:uniqueId val="{00000003-65AB-428C-B40B-76484386A2E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Sheet1!$A$2:$A$3</c:f>
              <c:strCache>
                <c:ptCount val="2"/>
                <c:pt idx="0">
                  <c:v>Yes</c:v>
                </c:pt>
                <c:pt idx="1">
                  <c:v>No</c:v>
                </c:pt>
              </c:strCache>
            </c:strRef>
          </c:cat>
          <c:val>
            <c:numRef>
              <c:f>Sheet1!$B$2:$B$3</c:f>
              <c:numCache>
                <c:formatCode>0%</c:formatCode>
                <c:ptCount val="2"/>
                <c:pt idx="0">
                  <c:v>0.05</c:v>
                </c:pt>
                <c:pt idx="1">
                  <c:v>0.76</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8.7683656980599859E-4"/>
          <c:w val="0.98557885536127487"/>
          <c:h val="0.94307295217990994"/>
        </c:manualLayout>
      </c:layout>
      <c:lineChart>
        <c:grouping val="standard"/>
        <c:varyColors val="0"/>
        <c:ser>
          <c:idx val="0"/>
          <c:order val="0"/>
          <c:tx>
            <c:strRef>
              <c:f>Sheet1!$B$1</c:f>
              <c:strCache>
                <c:ptCount val="1"/>
                <c:pt idx="0">
                  <c:v>Responsive</c:v>
                </c:pt>
              </c:strCache>
            </c:strRef>
          </c:tx>
          <c:spPr>
            <a:ln w="28575">
              <a:solidFill>
                <a:schemeClr val="accent1"/>
              </a:solidFill>
            </a:ln>
          </c:spPr>
          <c:marker>
            <c:symbol val="diamond"/>
            <c:size val="5"/>
            <c:spPr>
              <a:ln w="41275">
                <a:solidFill>
                  <a:schemeClr val="accent1"/>
                </a:solidFill>
              </a:ln>
            </c:spPr>
          </c:marker>
          <c:dPt>
            <c:idx val="0"/>
            <c:bubble3D val="0"/>
            <c:extLst>
              <c:ext xmlns:c16="http://schemas.microsoft.com/office/drawing/2014/chart" uri="{C3380CC4-5D6E-409C-BE32-E72D297353CC}">
                <c16:uniqueId val="{00000001-65AB-428C-B40B-76484386A2E8}"/>
              </c:ext>
            </c:extLst>
          </c:dPt>
          <c:dPt>
            <c:idx val="1"/>
            <c:bubble3D val="0"/>
            <c:extLst>
              <c:ext xmlns:c16="http://schemas.microsoft.com/office/drawing/2014/chart" uri="{C3380CC4-5D6E-409C-BE32-E72D297353CC}">
                <c16:uniqueId val="{00000003-65AB-428C-B40B-76484386A2E8}"/>
              </c:ext>
            </c:extLst>
          </c:dPt>
          <c:dLbls>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Sheet1!$A$2:$A$7</c:f>
              <c:numCache>
                <c:formatCode>mmm\ \'yy</c:formatCode>
                <c:ptCount val="6"/>
                <c:pt idx="0">
                  <c:v>41760</c:v>
                </c:pt>
                <c:pt idx="1">
                  <c:v>42095</c:v>
                </c:pt>
                <c:pt idx="2">
                  <c:v>42826</c:v>
                </c:pt>
                <c:pt idx="3">
                  <c:v>43191</c:v>
                </c:pt>
                <c:pt idx="4">
                  <c:v>43556</c:v>
                </c:pt>
                <c:pt idx="5">
                  <c:v>45352</c:v>
                </c:pt>
              </c:numCache>
            </c:numRef>
          </c:cat>
          <c:val>
            <c:numRef>
              <c:f>Sheet1!$B$2:$B$7</c:f>
              <c:numCache>
                <c:formatCode>0%</c:formatCode>
                <c:ptCount val="6"/>
                <c:pt idx="0">
                  <c:v>0.54</c:v>
                </c:pt>
                <c:pt idx="1">
                  <c:v>0.59</c:v>
                </c:pt>
                <c:pt idx="2">
                  <c:v>0.51</c:v>
                </c:pt>
                <c:pt idx="3">
                  <c:v>0.53</c:v>
                </c:pt>
                <c:pt idx="4">
                  <c:v>0.5</c:v>
                </c:pt>
                <c:pt idx="5">
                  <c:v>0.28000000000000003</c:v>
                </c:pt>
              </c:numCache>
            </c:numRef>
          </c:val>
          <c:smooth val="0"/>
          <c:extLst>
            <c:ext xmlns:c16="http://schemas.microsoft.com/office/drawing/2014/chart" uri="{C3380CC4-5D6E-409C-BE32-E72D297353CC}">
              <c16:uniqueId val="{00000004-65AB-428C-B40B-76484386A2E8}"/>
            </c:ext>
          </c:extLst>
        </c:ser>
        <c:ser>
          <c:idx val="1"/>
          <c:order val="1"/>
          <c:tx>
            <c:strRef>
              <c:f>Sheet1!$C$1</c:f>
              <c:strCache>
                <c:ptCount val="1"/>
                <c:pt idx="0">
                  <c:v>Not responsive</c:v>
                </c:pt>
              </c:strCache>
            </c:strRef>
          </c:tx>
          <c:spPr>
            <a:ln w="28575">
              <a:solidFill>
                <a:schemeClr val="accent3"/>
              </a:solidFill>
            </a:ln>
          </c:spPr>
          <c:marker>
            <c:symbol val="diamond"/>
            <c:size val="5"/>
            <c:spPr>
              <a:solidFill>
                <a:schemeClr val="accent3"/>
              </a:solidFill>
              <a:ln w="41275">
                <a:solidFill>
                  <a:schemeClr val="accent3"/>
                </a:solidFill>
              </a:ln>
            </c:spPr>
          </c:marker>
          <c:dLbls>
            <c:spPr>
              <a:noFill/>
              <a:ln>
                <a:noFill/>
              </a:ln>
              <a:effectLst/>
            </c:spPr>
            <c:txPr>
              <a:bodyPr wrap="square" lIns="38100" tIns="19050" rIns="38100" bIns="19050" anchor="ctr">
                <a:spAutoFit/>
              </a:bodyPr>
              <a:lstStyle/>
              <a:p>
                <a:pPr>
                  <a:defRPr>
                    <a:solidFill>
                      <a:schemeClr val="accent3"/>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mmm\ \'yy</c:formatCode>
                <c:ptCount val="6"/>
                <c:pt idx="0">
                  <c:v>41760</c:v>
                </c:pt>
                <c:pt idx="1">
                  <c:v>42095</c:v>
                </c:pt>
                <c:pt idx="2">
                  <c:v>42826</c:v>
                </c:pt>
                <c:pt idx="3">
                  <c:v>43191</c:v>
                </c:pt>
                <c:pt idx="4">
                  <c:v>43556</c:v>
                </c:pt>
                <c:pt idx="5">
                  <c:v>45352</c:v>
                </c:pt>
              </c:numCache>
            </c:numRef>
          </c:cat>
          <c:val>
            <c:numRef>
              <c:f>Sheet1!$C$2:$C$7</c:f>
              <c:numCache>
                <c:formatCode>0%</c:formatCode>
                <c:ptCount val="6"/>
                <c:pt idx="0">
                  <c:v>0.4</c:v>
                </c:pt>
                <c:pt idx="1">
                  <c:v>0.4</c:v>
                </c:pt>
                <c:pt idx="2">
                  <c:v>0.42</c:v>
                </c:pt>
                <c:pt idx="3">
                  <c:v>0.4</c:v>
                </c:pt>
                <c:pt idx="4">
                  <c:v>0.44</c:v>
                </c:pt>
                <c:pt idx="5">
                  <c:v>0.62</c:v>
                </c:pt>
              </c:numCache>
            </c:numRef>
          </c:val>
          <c:smooth val="0"/>
          <c:extLst>
            <c:ext xmlns:c16="http://schemas.microsoft.com/office/drawing/2014/chart" uri="{C3380CC4-5D6E-409C-BE32-E72D297353CC}">
              <c16:uniqueId val="{00000000-67A6-4D81-B2D1-F4A541CC4BDE}"/>
            </c:ext>
          </c:extLst>
        </c:ser>
        <c:ser>
          <c:idx val="2"/>
          <c:order val="2"/>
          <c:tx>
            <c:strRef>
              <c:f>Sheet1!$D$1</c:f>
              <c:strCache>
                <c:ptCount val="1"/>
                <c:pt idx="0">
                  <c:v>Labels</c:v>
                </c:pt>
              </c:strCache>
            </c:strRef>
          </c:tx>
          <c:spPr>
            <a:ln w="0">
              <a:solidFill>
                <a:schemeClr val="bg1">
                  <a:lumMod val="50000"/>
                </a:schemeClr>
              </a:solidFill>
            </a:ln>
          </c:spPr>
          <c:marker>
            <c:symbol val="plus"/>
            <c:size val="10"/>
            <c:spPr>
              <a:ln>
                <a:solidFill>
                  <a:schemeClr val="bg1">
                    <a:lumMod val="50000"/>
                  </a:schemeClr>
                </a:solidFill>
              </a:ln>
            </c:spPr>
          </c:marker>
          <c:dLbls>
            <c:numFmt formatCode="mmm\ \'yy" sourceLinked="0"/>
            <c:spPr>
              <a:noFill/>
              <a:ln>
                <a:noFill/>
              </a:ln>
              <a:effectLst/>
            </c:sp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Sheet1!$A$2:$A$7</c:f>
              <c:numCache>
                <c:formatCode>mmm\ \'yy</c:formatCode>
                <c:ptCount val="6"/>
                <c:pt idx="0">
                  <c:v>41760</c:v>
                </c:pt>
                <c:pt idx="1">
                  <c:v>42095</c:v>
                </c:pt>
                <c:pt idx="2">
                  <c:v>42826</c:v>
                </c:pt>
                <c:pt idx="3">
                  <c:v>43191</c:v>
                </c:pt>
                <c:pt idx="4">
                  <c:v>43556</c:v>
                </c:pt>
                <c:pt idx="5">
                  <c:v>45352</c:v>
                </c:pt>
              </c:numCache>
            </c:numRef>
          </c:cat>
          <c:val>
            <c:numRef>
              <c:f>Sheet1!$D$2:$D$7</c:f>
              <c:numCache>
                <c:formatCode>0%</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1-1940-4E3F-9242-EE9F86C28EFF}"/>
            </c:ext>
          </c:extLst>
        </c:ser>
        <c:dLbls>
          <c:showLegendKey val="0"/>
          <c:showVal val="1"/>
          <c:showCatName val="0"/>
          <c:showSerName val="0"/>
          <c:showPercent val="0"/>
          <c:showBubbleSize val="0"/>
        </c:dLbls>
        <c:marker val="1"/>
        <c:smooth val="0"/>
        <c:axId val="6367872"/>
        <c:axId val="6381952"/>
      </c:lineChart>
      <c:dateAx>
        <c:axId val="6367872"/>
        <c:scaling>
          <c:orientation val="minMax"/>
        </c:scaling>
        <c:delete val="0"/>
        <c:axPos val="b"/>
        <c:numFmt formatCode="mmm\ \'yy" sourceLinked="0"/>
        <c:majorTickMark val="none"/>
        <c:minorTickMark val="none"/>
        <c:tickLblPos val="none"/>
        <c:spPr>
          <a:noFill/>
          <a:ln w="6350">
            <a:solidFill>
              <a:schemeClr val="bg1">
                <a:lumMod val="50000"/>
              </a:schemeClr>
            </a:solidFill>
          </a:ln>
        </c:spPr>
        <c:crossAx val="6381952"/>
        <c:crosses val="autoZero"/>
        <c:auto val="0"/>
        <c:lblOffset val="0"/>
        <c:baseTimeUnit val="months"/>
        <c:majorUnit val="1"/>
        <c:majorTimeUnit val="years"/>
        <c:minorUnit val="1"/>
        <c:minorTimeUnit val="months"/>
      </c:dateAx>
      <c:valAx>
        <c:axId val="6381952"/>
        <c:scaling>
          <c:orientation val="minMax"/>
          <c:max val="1"/>
          <c:min val="0"/>
        </c:scaling>
        <c:delete val="1"/>
        <c:axPos val="l"/>
        <c:numFmt formatCode="0%" sourceLinked="1"/>
        <c:majorTickMark val="out"/>
        <c:minorTickMark val="none"/>
        <c:tickLblPos val="nextTo"/>
        <c:crossAx val="6367872"/>
        <c:crosses val="autoZero"/>
        <c:crossBetween val="midCat"/>
      </c:valAx>
      <c:spPr>
        <a:ln>
          <a:noFill/>
        </a:ln>
      </c:spPr>
    </c:plotArea>
    <c:legend>
      <c:legendPos val="t"/>
      <c:legendEntry>
        <c:idx val="2"/>
        <c:delete val="1"/>
      </c:legendEntry>
      <c:layout>
        <c:manualLayout>
          <c:xMode val="edge"/>
          <c:yMode val="edge"/>
          <c:x val="0.32023591319342332"/>
          <c:y val="1.4827995255041519E-2"/>
          <c:w val="0.35952817361315337"/>
          <c:h val="6.0383994482896046E-2"/>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4989443593856322E-2"/>
          <c:w val="0.95854806201939502"/>
          <c:h val="0.97253910426995238"/>
        </c:manualLayout>
      </c:layout>
      <c:barChart>
        <c:barDir val="bar"/>
        <c:grouping val="stacked"/>
        <c:varyColors val="0"/>
        <c:ser>
          <c:idx val="0"/>
          <c:order val="0"/>
          <c:tx>
            <c:strRef>
              <c:f>Sheet1!$B$1</c:f>
              <c:strCache>
                <c:ptCount val="1"/>
                <c:pt idx="0">
                  <c:v>Strongly</c:v>
                </c:pt>
              </c:strCache>
            </c:strRef>
          </c:tx>
          <c:spPr>
            <a:solidFill>
              <a:schemeClr val="tx2"/>
            </a:solidFill>
          </c:spPr>
          <c:invertIfNegative val="0"/>
          <c:dPt>
            <c:idx val="0"/>
            <c:invertIfNegative val="0"/>
            <c:bubble3D val="0"/>
            <c:spPr>
              <a:solidFill>
                <a:schemeClr val="accent3"/>
              </a:solidFill>
            </c:spPr>
            <c:extLst>
              <c:ext xmlns:c16="http://schemas.microsoft.com/office/drawing/2014/chart" uri="{C3380CC4-5D6E-409C-BE32-E72D297353CC}">
                <c16:uniqueId val="{00000001-65AB-428C-B40B-76484386A2E8}"/>
              </c:ext>
            </c:extLst>
          </c:dPt>
          <c:dPt>
            <c:idx val="1"/>
            <c:invertIfNegative val="0"/>
            <c:bubble3D val="0"/>
            <c:spPr>
              <a:solidFill>
                <a:schemeClr val="accent3">
                  <a:lumMod val="20000"/>
                  <a:lumOff val="80000"/>
                </a:schemeClr>
              </a:solidFill>
            </c:spPr>
            <c:extLst>
              <c:ext xmlns:c16="http://schemas.microsoft.com/office/drawing/2014/chart" uri="{C3380CC4-5D6E-409C-BE32-E72D297353CC}">
                <c16:uniqueId val="{00000003-65AB-428C-B40B-76484386A2E8}"/>
              </c:ext>
            </c:extLst>
          </c:dPt>
          <c:dPt>
            <c:idx val="2"/>
            <c:invertIfNegative val="0"/>
            <c:bubble3D val="0"/>
            <c:spPr>
              <a:solidFill>
                <a:schemeClr val="accent1"/>
              </a:solidFill>
            </c:spPr>
            <c:extLst>
              <c:ext xmlns:c16="http://schemas.microsoft.com/office/drawing/2014/chart" uri="{C3380CC4-5D6E-409C-BE32-E72D297353CC}">
                <c16:uniqueId val="{00000004-8561-4E6E-892F-8A3A9492C5A2}"/>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1-96E1-48B8-932A-F17908445926}"/>
              </c:ext>
            </c:extLst>
          </c:dPt>
          <c:dPt>
            <c:idx val="4"/>
            <c:invertIfNegative val="0"/>
            <c:bubble3D val="0"/>
            <c:spPr>
              <a:solidFill>
                <a:schemeClr val="accent3"/>
              </a:solidFill>
            </c:spPr>
            <c:extLst>
              <c:ext xmlns:c16="http://schemas.microsoft.com/office/drawing/2014/chart" uri="{C3380CC4-5D6E-409C-BE32-E72D297353CC}">
                <c16:uniqueId val="{00000000-96E1-48B8-932A-F17908445926}"/>
              </c:ext>
            </c:extLst>
          </c:dPt>
          <c:dPt>
            <c:idx val="5"/>
            <c:invertIfNegative val="0"/>
            <c:bubble3D val="0"/>
            <c:spPr>
              <a:solidFill>
                <a:schemeClr val="accent3">
                  <a:lumMod val="20000"/>
                  <a:lumOff val="80000"/>
                </a:schemeClr>
              </a:solidFill>
            </c:spPr>
            <c:extLst>
              <c:ext xmlns:c16="http://schemas.microsoft.com/office/drawing/2014/chart" uri="{C3380CC4-5D6E-409C-BE32-E72D297353CC}">
                <c16:uniqueId val="{00000003-8561-4E6E-892F-8A3A9492C5A2}"/>
              </c:ext>
            </c:extLst>
          </c:dPt>
          <c:dPt>
            <c:idx val="6"/>
            <c:invertIfNegative val="0"/>
            <c:bubble3D val="0"/>
            <c:spPr>
              <a:solidFill>
                <a:schemeClr val="accent1"/>
              </a:solidFill>
            </c:spPr>
            <c:extLst>
              <c:ext xmlns:c16="http://schemas.microsoft.com/office/drawing/2014/chart" uri="{C3380CC4-5D6E-409C-BE32-E72D297353CC}">
                <c16:uniqueId val="{00000005-8561-4E6E-892F-8A3A9492C5A2}"/>
              </c:ext>
            </c:extLst>
          </c:dPt>
          <c:dLbls>
            <c:dLbl>
              <c:idx val="1"/>
              <c:delete val="1"/>
              <c:extLst>
                <c:ext xmlns:c15="http://schemas.microsoft.com/office/drawing/2012/chart" uri="{CE6537A1-D6FC-4f65-9D91-7224C49458BB}"/>
                <c:ext xmlns:c16="http://schemas.microsoft.com/office/drawing/2014/chart" uri="{C3380CC4-5D6E-409C-BE32-E72D297353CC}">
                  <c16:uniqueId val="{00000003-65AB-428C-B40B-76484386A2E8}"/>
                </c:ext>
              </c:extLst>
            </c:dLbl>
            <c:dLbl>
              <c:idx val="5"/>
              <c:delete val="1"/>
              <c:extLst>
                <c:ext xmlns:c15="http://schemas.microsoft.com/office/drawing/2012/chart" uri="{CE6537A1-D6FC-4f65-9D91-7224C49458BB}"/>
                <c:ext xmlns:c16="http://schemas.microsoft.com/office/drawing/2014/chart" uri="{C3380CC4-5D6E-409C-BE32-E72D297353CC}">
                  <c16:uniqueId val="{00000003-8561-4E6E-892F-8A3A9492C5A2}"/>
                </c:ext>
              </c:extLst>
            </c:dLbl>
            <c:spPr>
              <a:noFill/>
              <a:ln>
                <a:noFill/>
              </a:ln>
              <a:effectLst/>
            </c:spPr>
            <c:txPr>
              <a:bodyPr wrap="square" lIns="38100" tIns="19050" rIns="38100" bIns="19050" anchor="ctr">
                <a:spAutoFit/>
              </a:bodyPr>
              <a:lstStyle/>
              <a:p>
                <a:pPr>
                  <a:defRPr b="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Sheet1!$A$2:$A$8</c:f>
              <c:strCache>
                <c:ptCount val="7"/>
                <c:pt idx="0">
                  <c:v>no</c:v>
                </c:pt>
                <c:pt idx="1">
                  <c:v>some</c:v>
                </c:pt>
                <c:pt idx="2">
                  <c:v>yes</c:v>
                </c:pt>
                <c:pt idx="4">
                  <c:v>no</c:v>
                </c:pt>
                <c:pt idx="5">
                  <c:v>some</c:v>
                </c:pt>
                <c:pt idx="6">
                  <c:v>yes</c:v>
                </c:pt>
              </c:strCache>
            </c:strRef>
          </c:cat>
          <c:val>
            <c:numRef>
              <c:f>Sheet1!$B$2:$B$8</c:f>
              <c:numCache>
                <c:formatCode>0%</c:formatCode>
                <c:ptCount val="7"/>
                <c:pt idx="0">
                  <c:v>0.22</c:v>
                </c:pt>
                <c:pt idx="1">
                  <c:v>0.23</c:v>
                </c:pt>
                <c:pt idx="2">
                  <c:v>0.03</c:v>
                </c:pt>
                <c:pt idx="4">
                  <c:v>0.13</c:v>
                </c:pt>
                <c:pt idx="5">
                  <c:v>0.3</c:v>
                </c:pt>
                <c:pt idx="6">
                  <c:v>0.09</c:v>
                </c:pt>
              </c:numCache>
            </c:numRef>
          </c:val>
          <c:extLst>
            <c:ext xmlns:c16="http://schemas.microsoft.com/office/drawing/2014/chart" uri="{C3380CC4-5D6E-409C-BE32-E72D297353CC}">
              <c16:uniqueId val="{00000004-65AB-428C-B40B-76484386A2E8}"/>
            </c:ext>
          </c:extLst>
        </c:ser>
        <c:ser>
          <c:idx val="1"/>
          <c:order val="1"/>
          <c:tx>
            <c:strRef>
              <c:f>Sheet1!$C$1</c:f>
              <c:strCache>
                <c:ptCount val="1"/>
                <c:pt idx="0">
                  <c:v>Somewhat</c:v>
                </c:pt>
              </c:strCache>
            </c:strRef>
          </c:tx>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0-8561-4E6E-892F-8A3A9492C5A2}"/>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2-13D4-44C4-9AE2-37E56CA96836}"/>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1-8561-4E6E-892F-8A3A9492C5A2}"/>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no</c:v>
                </c:pt>
                <c:pt idx="1">
                  <c:v>some</c:v>
                </c:pt>
                <c:pt idx="2">
                  <c:v>yes</c:v>
                </c:pt>
                <c:pt idx="4">
                  <c:v>no</c:v>
                </c:pt>
                <c:pt idx="5">
                  <c:v>some</c:v>
                </c:pt>
                <c:pt idx="6">
                  <c:v>yes</c:v>
                </c:pt>
              </c:strCache>
            </c:strRef>
          </c:cat>
          <c:val>
            <c:numRef>
              <c:f>Sheet1!$C$2:$C$8</c:f>
              <c:numCache>
                <c:formatCode>General</c:formatCode>
                <c:ptCount val="7"/>
                <c:pt idx="0" formatCode="0%">
                  <c:v>0.25</c:v>
                </c:pt>
                <c:pt idx="2" formatCode="0%">
                  <c:v>0.11</c:v>
                </c:pt>
                <c:pt idx="4" formatCode="0%">
                  <c:v>0.14000000000000001</c:v>
                </c:pt>
                <c:pt idx="6" formatCode="0%">
                  <c:v>0.24</c:v>
                </c:pt>
              </c:numCache>
            </c:numRef>
          </c:val>
          <c:extLst>
            <c:ext xmlns:c16="http://schemas.microsoft.com/office/drawing/2014/chart" uri="{C3380CC4-5D6E-409C-BE32-E72D297353CC}">
              <c16:uniqueId val="{00000000-13D4-44C4-9AE2-37E56CA96836}"/>
            </c:ext>
          </c:extLst>
        </c:ser>
        <c:ser>
          <c:idx val="2"/>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b="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no</c:v>
                </c:pt>
                <c:pt idx="1">
                  <c:v>some</c:v>
                </c:pt>
                <c:pt idx="2">
                  <c:v>yes</c:v>
                </c:pt>
                <c:pt idx="4">
                  <c:v>no</c:v>
                </c:pt>
                <c:pt idx="5">
                  <c:v>some</c:v>
                </c:pt>
                <c:pt idx="6">
                  <c:v>yes</c:v>
                </c:pt>
              </c:strCache>
            </c:strRef>
          </c:cat>
          <c:val>
            <c:numRef>
              <c:f>Sheet1!$D$2:$D$8</c:f>
              <c:numCache>
                <c:formatCode>0%</c:formatCode>
                <c:ptCount val="7"/>
                <c:pt idx="0">
                  <c:v>0.47</c:v>
                </c:pt>
                <c:pt idx="1">
                  <c:v>0.23</c:v>
                </c:pt>
                <c:pt idx="2">
                  <c:v>0.14000000000000001</c:v>
                </c:pt>
                <c:pt idx="4">
                  <c:v>0.27</c:v>
                </c:pt>
                <c:pt idx="5">
                  <c:v>0.3</c:v>
                </c:pt>
                <c:pt idx="6">
                  <c:v>0.32999999999999996</c:v>
                </c:pt>
              </c:numCache>
            </c:numRef>
          </c:val>
          <c:extLst>
            <c:ext xmlns:c16="http://schemas.microsoft.com/office/drawing/2014/chart" uri="{C3380CC4-5D6E-409C-BE32-E72D297353CC}">
              <c16:uniqueId val="{00000001-13D4-44C4-9AE2-37E56CA96836}"/>
            </c:ext>
          </c:extLst>
        </c:ser>
        <c:dLbls>
          <c:showLegendKey val="0"/>
          <c:showVal val="1"/>
          <c:showCatName val="0"/>
          <c:showSerName val="0"/>
          <c:showPercent val="0"/>
          <c:showBubbleSize val="0"/>
        </c:dLbls>
        <c:gapWidth val="5"/>
        <c:overlap val="10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March 2024</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extLst>
              <c:ext xmlns:c16="http://schemas.microsoft.com/office/drawing/2014/chart" uri="{C3380CC4-5D6E-409C-BE32-E72D297353CC}">
                <c16:uniqueId val="{00000003-65AB-428C-B40B-76484386A2E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Sheet1!$A$2:$A$7</c:f>
              <c:strCache>
                <c:ptCount val="6"/>
                <c:pt idx="0">
                  <c:v>2 years or less</c:v>
                </c:pt>
                <c:pt idx="1">
                  <c:v>3-5 years</c:v>
                </c:pt>
                <c:pt idx="2">
                  <c:v>6-10 years</c:v>
                </c:pt>
                <c:pt idx="3">
                  <c:v>11-15 years</c:v>
                </c:pt>
                <c:pt idx="4">
                  <c:v>16-20 years</c:v>
                </c:pt>
                <c:pt idx="5">
                  <c:v>20+ years</c:v>
                </c:pt>
              </c:strCache>
            </c:strRef>
          </c:cat>
          <c:val>
            <c:numRef>
              <c:f>Sheet1!$B$2:$B$7</c:f>
              <c:numCache>
                <c:formatCode>0%</c:formatCode>
                <c:ptCount val="6"/>
                <c:pt idx="0">
                  <c:v>0.2</c:v>
                </c:pt>
                <c:pt idx="1">
                  <c:v>0.19</c:v>
                </c:pt>
                <c:pt idx="2">
                  <c:v>0.16</c:v>
                </c:pt>
                <c:pt idx="3">
                  <c:v>0.09</c:v>
                </c:pt>
                <c:pt idx="4">
                  <c:v>0.1</c:v>
                </c:pt>
                <c:pt idx="5">
                  <c:v>0.14000000000000001</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March 2024</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2"/>
            <c:invertIfNegative val="0"/>
            <c:bubble3D val="0"/>
            <c:extLst>
              <c:ext xmlns:c16="http://schemas.microsoft.com/office/drawing/2014/chart" uri="{C3380CC4-5D6E-409C-BE32-E72D297353CC}">
                <c16:uniqueId val="{00000001-AD5C-4C99-82EA-058CE0EC07D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Retiring</c:v>
                </c:pt>
                <c:pt idx="1">
                  <c:v>Another job in health care</c:v>
                </c:pt>
                <c:pt idx="2">
                  <c:v>Another job outside of health care</c:v>
                </c:pt>
                <c:pt idx="3">
                  <c:v>Back to school</c:v>
                </c:pt>
                <c:pt idx="4">
                  <c:v>At home caregiver</c:v>
                </c:pt>
              </c:strCache>
            </c:strRef>
          </c:cat>
          <c:val>
            <c:numRef>
              <c:f>Sheet1!$B$2:$B$6</c:f>
              <c:numCache>
                <c:formatCode>0%</c:formatCode>
                <c:ptCount val="5"/>
                <c:pt idx="0">
                  <c:v>0.62</c:v>
                </c:pt>
                <c:pt idx="1">
                  <c:v>0.2</c:v>
                </c:pt>
                <c:pt idx="2">
                  <c:v>0.18</c:v>
                </c:pt>
                <c:pt idx="3">
                  <c:v>0.13</c:v>
                </c:pt>
                <c:pt idx="4">
                  <c:v>0.06</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noFill/>
        <a:ln w="25400">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March 2024</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6"/>
            <c:invertIfNegative val="0"/>
            <c:bubble3D val="0"/>
            <c:extLst>
              <c:ext xmlns:c16="http://schemas.microsoft.com/office/drawing/2014/chart" uri="{C3380CC4-5D6E-409C-BE32-E72D297353CC}">
                <c16:uniqueId val="{00000002-AE9A-4428-9E16-94EB50E35A02}"/>
              </c:ext>
            </c:extLst>
          </c:dPt>
          <c:dPt>
            <c:idx val="8"/>
            <c:invertIfNegative val="0"/>
            <c:bubble3D val="0"/>
            <c:spPr>
              <a:solidFill>
                <a:schemeClr val="bg1">
                  <a:lumMod val="50000"/>
                </a:schemeClr>
              </a:solidFill>
            </c:spPr>
            <c:extLst>
              <c:ext xmlns:c16="http://schemas.microsoft.com/office/drawing/2014/chart" uri="{C3380CC4-5D6E-409C-BE32-E72D297353CC}">
                <c16:uniqueId val="{00000006-915E-4E7A-B5AF-236086BF4E3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Sheet1!$A$2:$A$10</c:f>
              <c:strCache>
                <c:ptCount val="9"/>
                <c:pt idx="0">
                  <c:v>salary increase</c:v>
                </c:pt>
                <c:pt idx="1">
                  <c:v>Limits on number of patients</c:v>
                </c:pt>
                <c:pt idx="2">
                  <c:v>Enough ancillary staff</c:v>
                </c:pt>
                <c:pt idx="3">
                  <c:v>Pension benefits</c:v>
                </c:pt>
                <c:pt idx="4">
                  <c:v>favorable time off benefits</c:v>
                </c:pt>
                <c:pt idx="5">
                  <c:v>Set schedules</c:v>
                </c:pt>
                <c:pt idx="6">
                  <c:v>Loan forgiveness</c:v>
                </c:pt>
                <c:pt idx="7">
                  <c:v>Full-time health benefits</c:v>
                </c:pt>
                <c:pt idx="8">
                  <c:v>None of the above</c:v>
                </c:pt>
              </c:strCache>
            </c:strRef>
          </c:cat>
          <c:val>
            <c:numRef>
              <c:f>Sheet1!$B$2:$B$10</c:f>
              <c:numCache>
                <c:formatCode>0%</c:formatCode>
                <c:ptCount val="9"/>
                <c:pt idx="0">
                  <c:v>0.55000000000000004</c:v>
                </c:pt>
                <c:pt idx="1">
                  <c:v>0.43</c:v>
                </c:pt>
                <c:pt idx="2">
                  <c:v>0.37</c:v>
                </c:pt>
                <c:pt idx="3">
                  <c:v>0.33</c:v>
                </c:pt>
                <c:pt idx="4">
                  <c:v>0.28999999999999998</c:v>
                </c:pt>
                <c:pt idx="5">
                  <c:v>0.23</c:v>
                </c:pt>
                <c:pt idx="6">
                  <c:v>0.2</c:v>
                </c:pt>
                <c:pt idx="7">
                  <c:v>0.2</c:v>
                </c:pt>
                <c:pt idx="8">
                  <c:v>0.23</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8.7683656980599859E-4"/>
          <c:w val="0.95854806201939502"/>
          <c:h val="0.99665183088768694"/>
        </c:manualLayout>
      </c:layout>
      <c:barChart>
        <c:barDir val="bar"/>
        <c:grouping val="stacked"/>
        <c:varyColors val="0"/>
        <c:ser>
          <c:idx val="0"/>
          <c:order val="0"/>
          <c:tx>
            <c:strRef>
              <c:f>Sheet1!$B$1</c:f>
              <c:strCache>
                <c:ptCount val="1"/>
                <c:pt idx="0">
                  <c:v>Strongly</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9950-4BD2-9280-A9C62FB2C1EB}"/>
              </c:ext>
            </c:extLst>
          </c:dPt>
          <c:dPt>
            <c:idx val="1"/>
            <c:invertIfNegative val="0"/>
            <c:bubble3D val="0"/>
            <c:spPr>
              <a:solidFill>
                <a:schemeClr val="accent3"/>
              </a:solidFill>
            </c:spPr>
            <c:extLst>
              <c:ext xmlns:c16="http://schemas.microsoft.com/office/drawing/2014/chart" uri="{C3380CC4-5D6E-409C-BE32-E72D297353CC}">
                <c16:uniqueId val="{00000001-9950-4BD2-9280-A9C62FB2C1EB}"/>
              </c:ext>
            </c:extLst>
          </c:dPt>
          <c:dLbls>
            <c:delete val="1"/>
          </c:dLbls>
          <c:cat>
            <c:strRef>
              <c:f>Sheet1!$A$2:$A$3</c:f>
              <c:strCache>
                <c:ptCount val="2"/>
                <c:pt idx="0">
                  <c:v>Yes</c:v>
                </c:pt>
                <c:pt idx="1">
                  <c:v>No</c:v>
                </c:pt>
              </c:strCache>
            </c:strRef>
          </c:cat>
          <c:val>
            <c:numRef>
              <c:f>Sheet1!$B$2:$B$3</c:f>
              <c:numCache>
                <c:formatCode>0%</c:formatCode>
                <c:ptCount val="2"/>
                <c:pt idx="0">
                  <c:v>0.79</c:v>
                </c:pt>
                <c:pt idx="1">
                  <c:v>0.2</c:v>
                </c:pt>
              </c:numCache>
            </c:numRef>
          </c:val>
          <c:extLst>
            <c:ext xmlns:c16="http://schemas.microsoft.com/office/drawing/2014/chart" uri="{C3380CC4-5D6E-409C-BE32-E72D297353CC}">
              <c16:uniqueId val="{00000002-9950-4BD2-9280-A9C62FB2C1EB}"/>
            </c:ext>
          </c:extLst>
        </c:ser>
        <c:ser>
          <c:idx val="1"/>
          <c:order val="1"/>
          <c:tx>
            <c:strRef>
              <c:f>Sheet1!$C$1</c:f>
              <c:strCache>
                <c:ptCount val="1"/>
                <c:pt idx="0">
                  <c:v>Column1</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Yes</c:v>
                </c:pt>
                <c:pt idx="1">
                  <c:v>No</c:v>
                </c:pt>
              </c:strCache>
            </c:strRef>
          </c:cat>
          <c:val>
            <c:numRef>
              <c:f>Sheet1!$C$2:$C$3</c:f>
              <c:numCache>
                <c:formatCode>General</c:formatCode>
                <c:ptCount val="2"/>
              </c:numCache>
            </c:numRef>
          </c:val>
          <c:extLst>
            <c:ext xmlns:c16="http://schemas.microsoft.com/office/drawing/2014/chart" uri="{C3380CC4-5D6E-409C-BE32-E72D297353CC}">
              <c16:uniqueId val="{00000003-9950-4BD2-9280-A9C62FB2C1EB}"/>
            </c:ext>
          </c:extLst>
        </c:ser>
        <c:ser>
          <c:idx val="2"/>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b="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Yes</c:v>
                </c:pt>
                <c:pt idx="1">
                  <c:v>No</c:v>
                </c:pt>
              </c:strCache>
            </c:strRef>
          </c:cat>
          <c:val>
            <c:numRef>
              <c:f>Sheet1!$D$2:$D$3</c:f>
              <c:numCache>
                <c:formatCode>0%</c:formatCode>
                <c:ptCount val="2"/>
                <c:pt idx="0">
                  <c:v>0.79</c:v>
                </c:pt>
                <c:pt idx="1">
                  <c:v>0.2</c:v>
                </c:pt>
              </c:numCache>
            </c:numRef>
          </c:val>
          <c:extLst>
            <c:ext xmlns:c16="http://schemas.microsoft.com/office/drawing/2014/chart" uri="{C3380CC4-5D6E-409C-BE32-E72D297353CC}">
              <c16:uniqueId val="{00000004-9950-4BD2-9280-A9C62FB2C1EB}"/>
            </c:ext>
          </c:extLst>
        </c:ser>
        <c:dLbls>
          <c:showLegendKey val="0"/>
          <c:showVal val="1"/>
          <c:showCatName val="0"/>
          <c:showSerName val="0"/>
          <c:showPercent val="0"/>
          <c:showBubbleSize val="0"/>
        </c:dLbls>
        <c:gapWidth val="50"/>
        <c:overlap val="10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percentStacked"/>
        <c:varyColors val="0"/>
        <c:ser>
          <c:idx val="0"/>
          <c:order val="0"/>
          <c:tx>
            <c:strRef>
              <c:f>Sheet1!$B$1</c:f>
              <c:strCache>
                <c:ptCount val="1"/>
                <c:pt idx="0">
                  <c:v>Favor</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extLst>
              <c:ext xmlns:c16="http://schemas.microsoft.com/office/drawing/2014/chart" uri="{C3380CC4-5D6E-409C-BE32-E72D297353CC}">
                <c16:uniqueId val="{00000003-65AB-428C-B40B-76484386A2E8}"/>
              </c:ext>
            </c:extLst>
          </c:dPt>
          <c:dPt>
            <c:idx val="3"/>
            <c:invertIfNegative val="0"/>
            <c:bubble3D val="0"/>
            <c:extLst>
              <c:ext xmlns:c16="http://schemas.microsoft.com/office/drawing/2014/chart" uri="{C3380CC4-5D6E-409C-BE32-E72D297353CC}">
                <c16:uniqueId val="{00000001-96E1-48B8-932A-F17908445926}"/>
              </c:ext>
            </c:extLst>
          </c:dPt>
          <c:dPt>
            <c:idx val="4"/>
            <c:invertIfNegative val="0"/>
            <c:bubble3D val="0"/>
            <c:extLst>
              <c:ext xmlns:c16="http://schemas.microsoft.com/office/drawing/2014/chart" uri="{C3380CC4-5D6E-409C-BE32-E72D297353CC}">
                <c16:uniqueId val="{00000000-96E1-48B8-932A-F17908445926}"/>
              </c:ext>
            </c:extLst>
          </c:dPt>
          <c:dLbls>
            <c:spPr>
              <a:noFill/>
              <a:ln>
                <a:noFill/>
              </a:ln>
              <a:effectLst/>
            </c:spPr>
            <c:txPr>
              <a:bodyPr wrap="square" lIns="38100" tIns="19050" rIns="38100" bIns="19050" anchor="ctr">
                <a:spAutoFit/>
              </a:bodyPr>
              <a:lstStyle/>
              <a:p>
                <a:pPr>
                  <a:defRPr b="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Sheet1!$A$2:$A$3</c:f>
              <c:strCache>
                <c:ptCount val="2"/>
                <c:pt idx="0">
                  <c:v>q53 - satisfaction</c:v>
                </c:pt>
                <c:pt idx="1">
                  <c:v>q54 - trust</c:v>
                </c:pt>
              </c:strCache>
            </c:strRef>
          </c:cat>
          <c:val>
            <c:numRef>
              <c:f>Sheet1!$B$2:$B$3</c:f>
              <c:numCache>
                <c:formatCode>0%</c:formatCode>
                <c:ptCount val="2"/>
                <c:pt idx="0">
                  <c:v>0.32</c:v>
                </c:pt>
                <c:pt idx="1">
                  <c:v>0.3</c:v>
                </c:pt>
              </c:numCache>
            </c:numRef>
          </c:val>
          <c:extLst>
            <c:ext xmlns:c16="http://schemas.microsoft.com/office/drawing/2014/chart" uri="{C3380CC4-5D6E-409C-BE32-E72D297353CC}">
              <c16:uniqueId val="{00000004-65AB-428C-B40B-76484386A2E8}"/>
            </c:ext>
          </c:extLst>
        </c:ser>
        <c:ser>
          <c:idx val="1"/>
          <c:order val="1"/>
          <c:tx>
            <c:strRef>
              <c:f>Sheet1!$C$1</c:f>
              <c:strCache>
                <c:ptCount val="1"/>
                <c:pt idx="0">
                  <c:v>Neutral</c:v>
                </c:pt>
              </c:strCache>
            </c:strRef>
          </c:tx>
          <c:spPr>
            <a:solidFill>
              <a:schemeClr val="bg1">
                <a:lumMod val="75000"/>
              </a:schemeClr>
            </a:solidFill>
          </c:spPr>
          <c:invertIfNegative val="0"/>
          <c:dLbls>
            <c:delete val="1"/>
          </c:dLbls>
          <c:cat>
            <c:strRef>
              <c:f>Sheet1!$A$2:$A$3</c:f>
              <c:strCache>
                <c:ptCount val="2"/>
                <c:pt idx="0">
                  <c:v>q53 - satisfaction</c:v>
                </c:pt>
                <c:pt idx="1">
                  <c:v>q54 - trust</c:v>
                </c:pt>
              </c:strCache>
            </c:strRef>
          </c:cat>
          <c:val>
            <c:numRef>
              <c:f>Sheet1!$C$2:$C$3</c:f>
              <c:numCache>
                <c:formatCode>0%</c:formatCode>
                <c:ptCount val="2"/>
                <c:pt idx="0">
                  <c:v>3.9999999999999925E-2</c:v>
                </c:pt>
                <c:pt idx="1">
                  <c:v>1.9999999999999907E-2</c:v>
                </c:pt>
              </c:numCache>
            </c:numRef>
          </c:val>
          <c:extLst>
            <c:ext xmlns:c16="http://schemas.microsoft.com/office/drawing/2014/chart" uri="{C3380CC4-5D6E-409C-BE32-E72D297353CC}">
              <c16:uniqueId val="{00000000-13D4-44C4-9AE2-37E56CA96836}"/>
            </c:ext>
          </c:extLst>
        </c:ser>
        <c:ser>
          <c:idx val="2"/>
          <c:order val="2"/>
          <c:tx>
            <c:strRef>
              <c:f>Sheet1!$D$1</c:f>
              <c:strCache>
                <c:ptCount val="1"/>
                <c:pt idx="0">
                  <c:v>Oppose</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q53 - satisfaction</c:v>
                </c:pt>
                <c:pt idx="1">
                  <c:v>q54 - trust</c:v>
                </c:pt>
              </c:strCache>
            </c:strRef>
          </c:cat>
          <c:val>
            <c:numRef>
              <c:f>Sheet1!$D$2:$D$3</c:f>
              <c:numCache>
                <c:formatCode>0%</c:formatCode>
                <c:ptCount val="2"/>
                <c:pt idx="0">
                  <c:v>0.64</c:v>
                </c:pt>
                <c:pt idx="1">
                  <c:v>0.68</c:v>
                </c:pt>
              </c:numCache>
            </c:numRef>
          </c:val>
          <c:extLst>
            <c:ext xmlns:c16="http://schemas.microsoft.com/office/drawing/2014/chart" uri="{C3380CC4-5D6E-409C-BE32-E72D297353CC}">
              <c16:uniqueId val="{00000000-1E23-43A3-8842-315F46920ACD}"/>
            </c:ext>
          </c:extLst>
        </c:ser>
        <c:dLbls>
          <c:showLegendKey val="0"/>
          <c:showVal val="1"/>
          <c:showCatName val="0"/>
          <c:showSerName val="0"/>
          <c:showPercent val="0"/>
          <c:showBubbleSize val="0"/>
        </c:dLbls>
        <c:gapWidth val="50"/>
        <c:overlap val="10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March 2024</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extLst>
              <c:ext xmlns:c16="http://schemas.microsoft.com/office/drawing/2014/chart" uri="{C3380CC4-5D6E-409C-BE32-E72D297353CC}">
                <c16:uniqueId val="{00000003-65AB-428C-B40B-76484386A2E8}"/>
              </c:ext>
            </c:extLst>
          </c:dPt>
          <c:dPt>
            <c:idx val="4"/>
            <c:invertIfNegative val="0"/>
            <c:bubble3D val="0"/>
            <c:spPr>
              <a:solidFill>
                <a:schemeClr val="accent3"/>
              </a:solidFill>
            </c:spPr>
            <c:extLst>
              <c:ext xmlns:c16="http://schemas.microsoft.com/office/drawing/2014/chart" uri="{C3380CC4-5D6E-409C-BE32-E72D297353CC}">
                <c16:uniqueId val="{00000002-5128-400B-ADE9-989706F7DE6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Better pay</c:v>
                </c:pt>
                <c:pt idx="1">
                  <c:v>Better working conditions</c:v>
                </c:pt>
                <c:pt idx="2">
                  <c:v>More respect / Fair treatment on the job</c:v>
                </c:pt>
                <c:pt idx="3">
                  <c:v>More say in workplace issues</c:v>
                </c:pt>
                <c:pt idx="4">
                  <c:v>Unions don’t do anything</c:v>
                </c:pt>
              </c:strCache>
            </c:strRef>
          </c:cat>
          <c:val>
            <c:numRef>
              <c:f>Sheet1!$B$2:$B$6</c:f>
              <c:numCache>
                <c:formatCode>0%</c:formatCode>
                <c:ptCount val="5"/>
                <c:pt idx="0">
                  <c:v>0.25</c:v>
                </c:pt>
                <c:pt idx="1">
                  <c:v>0.19</c:v>
                </c:pt>
                <c:pt idx="2">
                  <c:v>0.15</c:v>
                </c:pt>
                <c:pt idx="3">
                  <c:v>0.14000000000000001</c:v>
                </c:pt>
                <c:pt idx="4">
                  <c:v>0.12</c:v>
                </c:pt>
              </c:numCache>
            </c:numRef>
          </c:val>
          <c:extLst>
            <c:ext xmlns:c16="http://schemas.microsoft.com/office/drawing/2014/chart" uri="{C3380CC4-5D6E-409C-BE32-E72D297353CC}">
              <c16:uniqueId val="{00000004-65AB-428C-B40B-76484386A2E8}"/>
            </c:ext>
          </c:extLst>
        </c:ser>
        <c:ser>
          <c:idx val="1"/>
          <c:order val="1"/>
          <c:tx>
            <c:strRef>
              <c:f>Sheet1!$C$1</c:f>
              <c:strCache>
                <c:ptCount val="1"/>
                <c:pt idx="0">
                  <c:v>March 2023</c:v>
                </c:pt>
              </c:strCache>
            </c:strRef>
          </c:tx>
          <c:invertIfNegative val="0"/>
          <c:dPt>
            <c:idx val="4"/>
            <c:invertIfNegative val="0"/>
            <c:bubble3D val="0"/>
            <c:spPr>
              <a:solidFill>
                <a:schemeClr val="accent3">
                  <a:lumMod val="40000"/>
                  <a:lumOff val="60000"/>
                </a:schemeClr>
              </a:solidFill>
            </c:spPr>
            <c:extLst>
              <c:ext xmlns:c16="http://schemas.microsoft.com/office/drawing/2014/chart" uri="{C3380CC4-5D6E-409C-BE32-E72D297353CC}">
                <c16:uniqueId val="{00000006-990B-435E-A037-0F8724C3155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Better pay</c:v>
                </c:pt>
                <c:pt idx="1">
                  <c:v>Better working conditions</c:v>
                </c:pt>
                <c:pt idx="2">
                  <c:v>More respect / Fair treatment on the job</c:v>
                </c:pt>
                <c:pt idx="3">
                  <c:v>More say in workplace issues</c:v>
                </c:pt>
                <c:pt idx="4">
                  <c:v>Unions don’t do anything</c:v>
                </c:pt>
              </c:strCache>
            </c:strRef>
          </c:cat>
          <c:val>
            <c:numRef>
              <c:f>Sheet1!$C$2:$C$6</c:f>
              <c:numCache>
                <c:formatCode>0%</c:formatCode>
                <c:ptCount val="5"/>
                <c:pt idx="0">
                  <c:v>0.17</c:v>
                </c:pt>
                <c:pt idx="1">
                  <c:v>0.26</c:v>
                </c:pt>
                <c:pt idx="2">
                  <c:v>0.15</c:v>
                </c:pt>
                <c:pt idx="3">
                  <c:v>0.16</c:v>
                </c:pt>
                <c:pt idx="4">
                  <c:v>0.1</c:v>
                </c:pt>
              </c:numCache>
            </c:numRef>
          </c:val>
          <c:extLst>
            <c:ext xmlns:c16="http://schemas.microsoft.com/office/drawing/2014/chart" uri="{C3380CC4-5D6E-409C-BE32-E72D297353CC}">
              <c16:uniqueId val="{00000004-990B-435E-A037-0F8724C3155E}"/>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legend>
      <c:legendPos val="r"/>
      <c:layout>
        <c:manualLayout>
          <c:xMode val="edge"/>
          <c:yMode val="edge"/>
          <c:x val="0.80921934702049003"/>
          <c:y val="4.563614118547682E-2"/>
          <c:w val="0.16058412190838905"/>
          <c:h val="0.11783265590065131"/>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Overall</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extLst>
              <c:ext xmlns:c16="http://schemas.microsoft.com/office/drawing/2014/chart" uri="{C3380CC4-5D6E-409C-BE32-E72D297353CC}">
                <c16:uniqueId val="{00000003-65AB-428C-B40B-76484386A2E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Sheet1!$A$2:$A$15</c:f>
              <c:strCache>
                <c:ptCount val="14"/>
                <c:pt idx="0">
                  <c:v>17 - not having time to provide each care and attention</c:v>
                </c:pt>
                <c:pt idx="1">
                  <c:v>16 - having to care for too many patients at once</c:v>
                </c:pt>
                <c:pt idx="2">
                  <c:v>23 - inadequate pay</c:v>
                </c:pt>
                <c:pt idx="3">
                  <c:v>27 - reduction in ancillary staff</c:v>
                </c:pt>
                <c:pt idx="4">
                  <c:v>28 - not having enough beds</c:v>
                </c:pt>
                <c:pt idx="5">
                  <c:v>29 - inability to discharge patients to outside facilities</c:v>
                </c:pt>
                <c:pt idx="6">
                  <c:v>26 -increased use of travel nurses</c:v>
                </c:pt>
                <c:pt idx="7">
                  <c:v>20 - workplace violence </c:v>
                </c:pt>
                <c:pt idx="8">
                  <c:v>18 - insurance and reimbursement policies</c:v>
                </c:pt>
                <c:pt idx="9">
                  <c:v>24 - lack of control over work schedule</c:v>
                </c:pt>
                <c:pt idx="10">
                  <c:v>25 - inadequate health insurance</c:v>
                </c:pt>
                <c:pt idx="11">
                  <c:v>22 - lack of safety with infectious disease</c:v>
                </c:pt>
                <c:pt idx="12">
                  <c:v>21 - on the job injuries</c:v>
                </c:pt>
                <c:pt idx="13">
                  <c:v>19 - increases in overtime</c:v>
                </c:pt>
              </c:strCache>
            </c:strRef>
          </c:cat>
          <c:val>
            <c:numRef>
              <c:f>Sheet1!$B$2:$B$15</c:f>
              <c:numCache>
                <c:formatCode>0%</c:formatCode>
                <c:ptCount val="14"/>
                <c:pt idx="0">
                  <c:v>0.67</c:v>
                </c:pt>
                <c:pt idx="1">
                  <c:v>0.66</c:v>
                </c:pt>
                <c:pt idx="2">
                  <c:v>0.6</c:v>
                </c:pt>
                <c:pt idx="3">
                  <c:v>0.59</c:v>
                </c:pt>
                <c:pt idx="4">
                  <c:v>0.59</c:v>
                </c:pt>
                <c:pt idx="5">
                  <c:v>0.48</c:v>
                </c:pt>
                <c:pt idx="6">
                  <c:v>0.41</c:v>
                </c:pt>
                <c:pt idx="7">
                  <c:v>0.37</c:v>
                </c:pt>
                <c:pt idx="8">
                  <c:v>0.35</c:v>
                </c:pt>
                <c:pt idx="9">
                  <c:v>0.32</c:v>
                </c:pt>
                <c:pt idx="10">
                  <c:v>0.3</c:v>
                </c:pt>
                <c:pt idx="11">
                  <c:v>0.26</c:v>
                </c:pt>
                <c:pt idx="12">
                  <c:v>0.2</c:v>
                </c:pt>
                <c:pt idx="13">
                  <c:v>0.19</c:v>
                </c:pt>
              </c:numCache>
            </c:numRef>
          </c:val>
          <c:extLst>
            <c:ext xmlns:c16="http://schemas.microsoft.com/office/drawing/2014/chart" uri="{C3380CC4-5D6E-409C-BE32-E72D297353CC}">
              <c16:uniqueId val="{00000004-65AB-428C-B40B-76484386A2E8}"/>
            </c:ext>
          </c:extLst>
        </c:ser>
        <c:ser>
          <c:idx val="1"/>
          <c:order val="1"/>
          <c:tx>
            <c:strRef>
              <c:f>Sheet1!$C$1</c:f>
              <c:strCache>
                <c:ptCount val="1"/>
                <c:pt idx="0">
                  <c:v>Direct care community hospital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17 - not having time to provide each care and attention</c:v>
                </c:pt>
                <c:pt idx="1">
                  <c:v>16 - having to care for too many patients at once</c:v>
                </c:pt>
                <c:pt idx="2">
                  <c:v>23 - inadequate pay</c:v>
                </c:pt>
                <c:pt idx="3">
                  <c:v>27 - reduction in ancillary staff</c:v>
                </c:pt>
                <c:pt idx="4">
                  <c:v>28 - not having enough beds</c:v>
                </c:pt>
                <c:pt idx="5">
                  <c:v>29 - inability to discharge patients to outside facilities</c:v>
                </c:pt>
                <c:pt idx="6">
                  <c:v>26 -increased use of travel nurses</c:v>
                </c:pt>
                <c:pt idx="7">
                  <c:v>20 - workplace violence </c:v>
                </c:pt>
                <c:pt idx="8">
                  <c:v>18 - insurance and reimbursement policies</c:v>
                </c:pt>
                <c:pt idx="9">
                  <c:v>24 - lack of control over work schedule</c:v>
                </c:pt>
                <c:pt idx="10">
                  <c:v>25 - inadequate health insurance</c:v>
                </c:pt>
                <c:pt idx="11">
                  <c:v>22 - lack of safety with infectious disease</c:v>
                </c:pt>
                <c:pt idx="12">
                  <c:v>21 - on the job injuries</c:v>
                </c:pt>
                <c:pt idx="13">
                  <c:v>19 - increases in overtime</c:v>
                </c:pt>
              </c:strCache>
            </c:strRef>
          </c:cat>
          <c:val>
            <c:numRef>
              <c:f>Sheet1!$C$2:$C$15</c:f>
              <c:numCache>
                <c:formatCode>0%</c:formatCode>
                <c:ptCount val="14"/>
                <c:pt idx="0">
                  <c:v>0.75</c:v>
                </c:pt>
                <c:pt idx="1">
                  <c:v>0.78</c:v>
                </c:pt>
                <c:pt idx="2">
                  <c:v>0.56999999999999995</c:v>
                </c:pt>
                <c:pt idx="3">
                  <c:v>0.74</c:v>
                </c:pt>
                <c:pt idx="4">
                  <c:v>0.66</c:v>
                </c:pt>
                <c:pt idx="5">
                  <c:v>0.53</c:v>
                </c:pt>
                <c:pt idx="6">
                  <c:v>0.46</c:v>
                </c:pt>
                <c:pt idx="7">
                  <c:v>0.49</c:v>
                </c:pt>
                <c:pt idx="8">
                  <c:v>0.26</c:v>
                </c:pt>
                <c:pt idx="9">
                  <c:v>0.27</c:v>
                </c:pt>
                <c:pt idx="10">
                  <c:v>0.3</c:v>
                </c:pt>
                <c:pt idx="11">
                  <c:v>0.25</c:v>
                </c:pt>
                <c:pt idx="12">
                  <c:v>0.3</c:v>
                </c:pt>
                <c:pt idx="13">
                  <c:v>0.27</c:v>
                </c:pt>
              </c:numCache>
            </c:numRef>
          </c:val>
          <c:extLst>
            <c:ext xmlns:c16="http://schemas.microsoft.com/office/drawing/2014/chart" uri="{C3380CC4-5D6E-409C-BE32-E72D297353CC}">
              <c16:uniqueId val="{00000000-25EC-4158-B337-649B5D90A9AC}"/>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legend>
      <c:legendPos val="r"/>
      <c:layout>
        <c:manualLayout>
          <c:xMode val="edge"/>
          <c:yMode val="edge"/>
          <c:x val="0.71149566846030854"/>
          <c:y val="0.43581020208209825"/>
          <c:w val="0.26300426844240582"/>
          <c:h val="0.16784645843228388"/>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8.7683656980599859E-4"/>
          <c:w val="0.95854806201939502"/>
          <c:h val="0.99665183088768694"/>
        </c:manualLayout>
      </c:layout>
      <c:barChart>
        <c:barDir val="bar"/>
        <c:grouping val="stacked"/>
        <c:varyColors val="0"/>
        <c:ser>
          <c:idx val="0"/>
          <c:order val="0"/>
          <c:tx>
            <c:strRef>
              <c:f>Sheet1!$B$1</c:f>
              <c:strCache>
                <c:ptCount val="1"/>
                <c:pt idx="0">
                  <c:v>Strongly</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9950-4BD2-9280-A9C62FB2C1EB}"/>
              </c:ext>
            </c:extLst>
          </c:dPt>
          <c:dPt>
            <c:idx val="1"/>
            <c:invertIfNegative val="0"/>
            <c:bubble3D val="0"/>
            <c:spPr>
              <a:solidFill>
                <a:schemeClr val="accent3"/>
              </a:solidFill>
            </c:spPr>
            <c:extLst>
              <c:ext xmlns:c16="http://schemas.microsoft.com/office/drawing/2014/chart" uri="{C3380CC4-5D6E-409C-BE32-E72D297353CC}">
                <c16:uniqueId val="{00000001-9950-4BD2-9280-A9C62FB2C1EB}"/>
              </c:ext>
            </c:extLst>
          </c:dPt>
          <c:dPt>
            <c:idx val="2"/>
            <c:invertIfNegative val="0"/>
            <c:bubble3D val="0"/>
            <c:spPr>
              <a:solidFill>
                <a:schemeClr val="bg1">
                  <a:lumMod val="75000"/>
                </a:schemeClr>
              </a:solidFill>
            </c:spPr>
            <c:extLst>
              <c:ext xmlns:c16="http://schemas.microsoft.com/office/drawing/2014/chart" uri="{C3380CC4-5D6E-409C-BE32-E72D297353CC}">
                <c16:uniqueId val="{00000000-5AEB-4258-B3B5-11DA0F75674B}"/>
              </c:ext>
            </c:extLst>
          </c:dPt>
          <c:dLbls>
            <c:delete val="1"/>
          </c:dLbls>
          <c:cat>
            <c:strRef>
              <c:f>Sheet1!$A$2:$A$4</c:f>
              <c:strCache>
                <c:ptCount val="3"/>
                <c:pt idx="0">
                  <c:v>Vote for the union</c:v>
                </c:pt>
                <c:pt idx="1">
                  <c:v>Vote against the union</c:v>
                </c:pt>
                <c:pt idx="2">
                  <c:v>Not sure</c:v>
                </c:pt>
              </c:strCache>
            </c:strRef>
          </c:cat>
          <c:val>
            <c:numRef>
              <c:f>Sheet1!$B$2:$B$4</c:f>
              <c:numCache>
                <c:formatCode>0%</c:formatCode>
                <c:ptCount val="3"/>
                <c:pt idx="0">
                  <c:v>0.56000000000000005</c:v>
                </c:pt>
                <c:pt idx="1">
                  <c:v>0.21</c:v>
                </c:pt>
                <c:pt idx="2">
                  <c:v>0.23</c:v>
                </c:pt>
              </c:numCache>
            </c:numRef>
          </c:val>
          <c:extLst>
            <c:ext xmlns:c16="http://schemas.microsoft.com/office/drawing/2014/chart" uri="{C3380CC4-5D6E-409C-BE32-E72D297353CC}">
              <c16:uniqueId val="{00000002-9950-4BD2-9280-A9C62FB2C1EB}"/>
            </c:ext>
          </c:extLst>
        </c:ser>
        <c:ser>
          <c:idx val="1"/>
          <c:order val="1"/>
          <c:tx>
            <c:strRef>
              <c:f>Sheet1!$C$1</c:f>
              <c:strCache>
                <c:ptCount val="1"/>
                <c:pt idx="0">
                  <c:v>Column1</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Vote for the union</c:v>
                </c:pt>
                <c:pt idx="1">
                  <c:v>Vote against the union</c:v>
                </c:pt>
                <c:pt idx="2">
                  <c:v>Not sure</c:v>
                </c:pt>
              </c:strCache>
            </c:strRef>
          </c:cat>
          <c:val>
            <c:numRef>
              <c:f>Sheet1!$C$2:$C$4</c:f>
              <c:numCache>
                <c:formatCode>General</c:formatCode>
                <c:ptCount val="3"/>
              </c:numCache>
            </c:numRef>
          </c:val>
          <c:extLst>
            <c:ext xmlns:c16="http://schemas.microsoft.com/office/drawing/2014/chart" uri="{C3380CC4-5D6E-409C-BE32-E72D297353CC}">
              <c16:uniqueId val="{00000003-9950-4BD2-9280-A9C62FB2C1EB}"/>
            </c:ext>
          </c:extLst>
        </c:ser>
        <c:ser>
          <c:idx val="2"/>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b="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Vote for the union</c:v>
                </c:pt>
                <c:pt idx="1">
                  <c:v>Vote against the union</c:v>
                </c:pt>
                <c:pt idx="2">
                  <c:v>Not sure</c:v>
                </c:pt>
              </c:strCache>
            </c:strRef>
          </c:cat>
          <c:val>
            <c:numRef>
              <c:f>Sheet1!$D$2:$D$4</c:f>
              <c:numCache>
                <c:formatCode>0%</c:formatCode>
                <c:ptCount val="3"/>
                <c:pt idx="0">
                  <c:v>0.56000000000000005</c:v>
                </c:pt>
                <c:pt idx="1">
                  <c:v>0.21</c:v>
                </c:pt>
                <c:pt idx="2">
                  <c:v>0.23</c:v>
                </c:pt>
              </c:numCache>
            </c:numRef>
          </c:val>
          <c:extLst>
            <c:ext xmlns:c16="http://schemas.microsoft.com/office/drawing/2014/chart" uri="{C3380CC4-5D6E-409C-BE32-E72D297353CC}">
              <c16:uniqueId val="{00000004-9950-4BD2-9280-A9C62FB2C1EB}"/>
            </c:ext>
          </c:extLst>
        </c:ser>
        <c:dLbls>
          <c:showLegendKey val="0"/>
          <c:showVal val="1"/>
          <c:showCatName val="0"/>
          <c:showSerName val="0"/>
          <c:showPercent val="0"/>
          <c:showBubbleSize val="0"/>
        </c:dLbls>
        <c:gapWidth val="50"/>
        <c:overlap val="10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8.7683656980599859E-4"/>
          <c:w val="0.95854806201939502"/>
          <c:h val="0.99665183088768694"/>
        </c:manualLayout>
      </c:layout>
      <c:barChart>
        <c:barDir val="bar"/>
        <c:grouping val="stacked"/>
        <c:varyColors val="0"/>
        <c:ser>
          <c:idx val="0"/>
          <c:order val="0"/>
          <c:tx>
            <c:strRef>
              <c:f>Sheet1!$B$1</c:f>
              <c:strCache>
                <c:ptCount val="1"/>
                <c:pt idx="0">
                  <c:v>Strongly</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9950-4BD2-9280-A9C62FB2C1EB}"/>
              </c:ext>
            </c:extLst>
          </c:dPt>
          <c:dPt>
            <c:idx val="1"/>
            <c:invertIfNegative val="0"/>
            <c:bubble3D val="0"/>
            <c:spPr>
              <a:solidFill>
                <a:schemeClr val="accent3"/>
              </a:solidFill>
            </c:spPr>
            <c:extLst>
              <c:ext xmlns:c16="http://schemas.microsoft.com/office/drawing/2014/chart" uri="{C3380CC4-5D6E-409C-BE32-E72D297353CC}">
                <c16:uniqueId val="{00000001-9950-4BD2-9280-A9C62FB2C1EB}"/>
              </c:ext>
            </c:extLst>
          </c:dPt>
          <c:dPt>
            <c:idx val="2"/>
            <c:invertIfNegative val="0"/>
            <c:bubble3D val="0"/>
            <c:spPr>
              <a:solidFill>
                <a:schemeClr val="bg1">
                  <a:lumMod val="75000"/>
                </a:schemeClr>
              </a:solidFill>
            </c:spPr>
            <c:extLst>
              <c:ext xmlns:c16="http://schemas.microsoft.com/office/drawing/2014/chart" uri="{C3380CC4-5D6E-409C-BE32-E72D297353CC}">
                <c16:uniqueId val="{00000000-8020-4D0D-8A03-118E191DB180}"/>
              </c:ext>
            </c:extLst>
          </c:dPt>
          <c:dLbls>
            <c:delete val="1"/>
          </c:dLbls>
          <c:cat>
            <c:strRef>
              <c:f>Sheet1!$A$2:$A$4</c:f>
              <c:strCache>
                <c:ptCount val="3"/>
                <c:pt idx="0">
                  <c:v>Vote to keep the union</c:v>
                </c:pt>
                <c:pt idx="1">
                  <c:v>Vote to get rid of the union</c:v>
                </c:pt>
                <c:pt idx="2">
                  <c:v>Not sure</c:v>
                </c:pt>
              </c:strCache>
            </c:strRef>
          </c:cat>
          <c:val>
            <c:numRef>
              <c:f>Sheet1!$B$2:$B$4</c:f>
              <c:numCache>
                <c:formatCode>0%</c:formatCode>
                <c:ptCount val="3"/>
                <c:pt idx="0">
                  <c:v>0.71</c:v>
                </c:pt>
                <c:pt idx="1">
                  <c:v>0.09</c:v>
                </c:pt>
                <c:pt idx="2">
                  <c:v>0.2</c:v>
                </c:pt>
              </c:numCache>
            </c:numRef>
          </c:val>
          <c:extLst>
            <c:ext xmlns:c16="http://schemas.microsoft.com/office/drawing/2014/chart" uri="{C3380CC4-5D6E-409C-BE32-E72D297353CC}">
              <c16:uniqueId val="{00000002-9950-4BD2-9280-A9C62FB2C1EB}"/>
            </c:ext>
          </c:extLst>
        </c:ser>
        <c:ser>
          <c:idx val="1"/>
          <c:order val="1"/>
          <c:tx>
            <c:strRef>
              <c:f>Sheet1!$C$1</c:f>
              <c:strCache>
                <c:ptCount val="1"/>
                <c:pt idx="0">
                  <c:v>Column1</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Vote to keep the union</c:v>
                </c:pt>
                <c:pt idx="1">
                  <c:v>Vote to get rid of the union</c:v>
                </c:pt>
                <c:pt idx="2">
                  <c:v>Not sure</c:v>
                </c:pt>
              </c:strCache>
            </c:strRef>
          </c:cat>
          <c:val>
            <c:numRef>
              <c:f>Sheet1!$C$2:$C$4</c:f>
              <c:numCache>
                <c:formatCode>General</c:formatCode>
                <c:ptCount val="3"/>
              </c:numCache>
            </c:numRef>
          </c:val>
          <c:extLst>
            <c:ext xmlns:c16="http://schemas.microsoft.com/office/drawing/2014/chart" uri="{C3380CC4-5D6E-409C-BE32-E72D297353CC}">
              <c16:uniqueId val="{00000003-9950-4BD2-9280-A9C62FB2C1EB}"/>
            </c:ext>
          </c:extLst>
        </c:ser>
        <c:ser>
          <c:idx val="2"/>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b="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Vote to keep the union</c:v>
                </c:pt>
                <c:pt idx="1">
                  <c:v>Vote to get rid of the union</c:v>
                </c:pt>
                <c:pt idx="2">
                  <c:v>Not sure</c:v>
                </c:pt>
              </c:strCache>
            </c:strRef>
          </c:cat>
          <c:val>
            <c:numRef>
              <c:f>Sheet1!$D$2:$D$4</c:f>
              <c:numCache>
                <c:formatCode>0%</c:formatCode>
                <c:ptCount val="3"/>
                <c:pt idx="0">
                  <c:v>0.71</c:v>
                </c:pt>
                <c:pt idx="1">
                  <c:v>0.09</c:v>
                </c:pt>
                <c:pt idx="2">
                  <c:v>0.2</c:v>
                </c:pt>
              </c:numCache>
            </c:numRef>
          </c:val>
          <c:extLst>
            <c:ext xmlns:c16="http://schemas.microsoft.com/office/drawing/2014/chart" uri="{C3380CC4-5D6E-409C-BE32-E72D297353CC}">
              <c16:uniqueId val="{00000004-9950-4BD2-9280-A9C62FB2C1EB}"/>
            </c:ext>
          </c:extLst>
        </c:ser>
        <c:dLbls>
          <c:showLegendKey val="0"/>
          <c:showVal val="1"/>
          <c:showCatName val="0"/>
          <c:showSerName val="0"/>
          <c:showPercent val="0"/>
          <c:showBubbleSize val="0"/>
        </c:dLbls>
        <c:gapWidth val="50"/>
        <c:overlap val="10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tx2"/>
            </a:solidFill>
          </c:spPr>
          <c:invertIfNegative val="0"/>
          <c:dPt>
            <c:idx val="0"/>
            <c:invertIfNegative val="0"/>
            <c:bubble3D val="0"/>
            <c:spPr>
              <a:solidFill>
                <a:schemeClr val="accent1"/>
              </a:solidFill>
            </c:spPr>
            <c:extLst>
              <c:ext xmlns:c16="http://schemas.microsoft.com/office/drawing/2014/chart" uri="{C3380CC4-5D6E-409C-BE32-E72D297353CC}">
                <c16:uniqueId val="{00000001-65AB-428C-B40B-76484386A2E8}"/>
              </c:ext>
            </c:extLst>
          </c:dPt>
          <c:dPt>
            <c:idx val="1"/>
            <c:invertIfNegative val="0"/>
            <c:bubble3D val="0"/>
            <c:spPr>
              <a:solidFill>
                <a:schemeClr val="accent2"/>
              </a:solidFill>
            </c:spPr>
            <c:extLst>
              <c:ext xmlns:c16="http://schemas.microsoft.com/office/drawing/2014/chart" uri="{C3380CC4-5D6E-409C-BE32-E72D297353CC}">
                <c16:uniqueId val="{00000003-65AB-428C-B40B-76484386A2E8}"/>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1-96E1-48B8-932A-F17908445926}"/>
              </c:ext>
            </c:extLst>
          </c:dPt>
          <c:dPt>
            <c:idx val="4"/>
            <c:invertIfNegative val="0"/>
            <c:bubble3D val="0"/>
            <c:spPr>
              <a:solidFill>
                <a:schemeClr val="accent3"/>
              </a:solidFill>
            </c:spPr>
            <c:extLst>
              <c:ext xmlns:c16="http://schemas.microsoft.com/office/drawing/2014/chart" uri="{C3380CC4-5D6E-409C-BE32-E72D297353CC}">
                <c16:uniqueId val="{00000000-96E1-48B8-932A-F179084459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def yes</c:v>
                </c:pt>
                <c:pt idx="1">
                  <c:v>prob yes</c:v>
                </c:pt>
                <c:pt idx="3">
                  <c:v>prob not</c:v>
                </c:pt>
                <c:pt idx="4">
                  <c:v>def not</c:v>
                </c:pt>
              </c:strCache>
            </c:strRef>
          </c:cat>
          <c:val>
            <c:numRef>
              <c:f>Sheet1!$B$2:$B$6</c:f>
              <c:numCache>
                <c:formatCode>0%</c:formatCode>
                <c:ptCount val="5"/>
                <c:pt idx="0">
                  <c:v>0.09</c:v>
                </c:pt>
                <c:pt idx="1">
                  <c:v>0.15</c:v>
                </c:pt>
                <c:pt idx="3">
                  <c:v>0.26</c:v>
                </c:pt>
                <c:pt idx="4">
                  <c:v>0.33</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spPr>
              <a:solidFill>
                <a:schemeClr val="accent3"/>
              </a:solidFill>
            </c:spPr>
            <c:extLst>
              <c:ext xmlns:c16="http://schemas.microsoft.com/office/drawing/2014/chart" uri="{C3380CC4-5D6E-409C-BE32-E72D297353CC}">
                <c16:uniqueId val="{00000003-65AB-428C-B40B-76484386A2E8}"/>
              </c:ext>
            </c:extLst>
          </c:dPt>
          <c:dPt>
            <c:idx val="2"/>
            <c:invertIfNegative val="0"/>
            <c:bubble3D val="0"/>
            <c:spPr>
              <a:solidFill>
                <a:schemeClr val="bg1">
                  <a:lumMod val="75000"/>
                </a:schemeClr>
              </a:solidFill>
            </c:spPr>
            <c:extLst>
              <c:ext xmlns:c16="http://schemas.microsoft.com/office/drawing/2014/chart" uri="{C3380CC4-5D6E-409C-BE32-E72D297353CC}">
                <c16:uniqueId val="{00000000-178A-44AF-8727-BB3C440A2AE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Sheet1!$A$2:$A$4</c:f>
              <c:strCache>
                <c:ptCount val="3"/>
                <c:pt idx="0">
                  <c:v>good</c:v>
                </c:pt>
                <c:pt idx="1">
                  <c:v>bad</c:v>
                </c:pt>
                <c:pt idx="2">
                  <c:v>no impact</c:v>
                </c:pt>
              </c:strCache>
            </c:strRef>
          </c:cat>
          <c:val>
            <c:numRef>
              <c:f>Sheet1!$B$2:$B$4</c:f>
              <c:numCache>
                <c:formatCode>0%</c:formatCode>
                <c:ptCount val="3"/>
                <c:pt idx="0">
                  <c:v>0.13</c:v>
                </c:pt>
                <c:pt idx="1">
                  <c:v>0.61</c:v>
                </c:pt>
                <c:pt idx="2">
                  <c:v>0.1</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Overall</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65AB-428C-B40B-76484386A2E8}"/>
              </c:ext>
            </c:extLst>
          </c:dPt>
          <c:dPt>
            <c:idx val="1"/>
            <c:invertIfNegative val="0"/>
            <c:bubble3D val="0"/>
            <c:extLst>
              <c:ext xmlns:c16="http://schemas.microsoft.com/office/drawing/2014/chart" uri="{C3380CC4-5D6E-409C-BE32-E72D297353CC}">
                <c16:uniqueId val="{00000003-65AB-428C-B40B-76484386A2E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Sheet1!$A$2:$A$15</c:f>
              <c:strCache>
                <c:ptCount val="14"/>
                <c:pt idx="0">
                  <c:v>17 - not having time to provide each care and attention</c:v>
                </c:pt>
                <c:pt idx="1">
                  <c:v>16 - having to care for too many patients at once</c:v>
                </c:pt>
                <c:pt idx="2">
                  <c:v>23 - inadequate pay</c:v>
                </c:pt>
                <c:pt idx="3">
                  <c:v>27 - reduction in ancillary staff</c:v>
                </c:pt>
                <c:pt idx="4">
                  <c:v>28 - not having enough beds</c:v>
                </c:pt>
                <c:pt idx="5">
                  <c:v>29 - inability to discharge patients to outside facilities</c:v>
                </c:pt>
                <c:pt idx="6">
                  <c:v>26 -increased use of travel nurses</c:v>
                </c:pt>
                <c:pt idx="7">
                  <c:v>20 - workplace violence </c:v>
                </c:pt>
                <c:pt idx="8">
                  <c:v>18 - insurance and reimbursement policies</c:v>
                </c:pt>
                <c:pt idx="9">
                  <c:v>24 - lack of control over work schedule</c:v>
                </c:pt>
                <c:pt idx="10">
                  <c:v>25 - inadequate health insurance</c:v>
                </c:pt>
                <c:pt idx="11">
                  <c:v>22 - lack of safety with infectious disease</c:v>
                </c:pt>
                <c:pt idx="12">
                  <c:v>21 - on the job injuries</c:v>
                </c:pt>
                <c:pt idx="13">
                  <c:v>19 - increases in overtime</c:v>
                </c:pt>
              </c:strCache>
            </c:strRef>
          </c:cat>
          <c:val>
            <c:numRef>
              <c:f>Sheet1!$B$2:$B$15</c:f>
              <c:numCache>
                <c:formatCode>0%</c:formatCode>
                <c:ptCount val="14"/>
                <c:pt idx="0">
                  <c:v>0.67</c:v>
                </c:pt>
                <c:pt idx="1">
                  <c:v>0.66</c:v>
                </c:pt>
                <c:pt idx="2">
                  <c:v>0.6</c:v>
                </c:pt>
                <c:pt idx="3">
                  <c:v>0.59</c:v>
                </c:pt>
                <c:pt idx="4">
                  <c:v>0.59</c:v>
                </c:pt>
                <c:pt idx="5">
                  <c:v>0.48</c:v>
                </c:pt>
                <c:pt idx="6">
                  <c:v>0.41</c:v>
                </c:pt>
                <c:pt idx="7">
                  <c:v>0.37</c:v>
                </c:pt>
                <c:pt idx="8">
                  <c:v>0.35</c:v>
                </c:pt>
                <c:pt idx="9">
                  <c:v>0.32</c:v>
                </c:pt>
                <c:pt idx="10">
                  <c:v>0.3</c:v>
                </c:pt>
                <c:pt idx="11">
                  <c:v>0.26</c:v>
                </c:pt>
                <c:pt idx="12">
                  <c:v>0.2</c:v>
                </c:pt>
                <c:pt idx="13">
                  <c:v>0.19</c:v>
                </c:pt>
              </c:numCache>
            </c:numRef>
          </c:val>
          <c:extLst>
            <c:ext xmlns:c16="http://schemas.microsoft.com/office/drawing/2014/chart" uri="{C3380CC4-5D6E-409C-BE32-E72D297353CC}">
              <c16:uniqueId val="{00000004-65AB-428C-B40B-76484386A2E8}"/>
            </c:ext>
          </c:extLst>
        </c:ser>
        <c:ser>
          <c:idx val="1"/>
          <c:order val="1"/>
          <c:tx>
            <c:strRef>
              <c:f>Sheet1!$C$1</c:f>
              <c:strCache>
                <c:ptCount val="1"/>
                <c:pt idx="0">
                  <c:v>RN for 5 yrs or less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17 - not having time to provide each care and attention</c:v>
                </c:pt>
                <c:pt idx="1">
                  <c:v>16 - having to care for too many patients at once</c:v>
                </c:pt>
                <c:pt idx="2">
                  <c:v>23 - inadequate pay</c:v>
                </c:pt>
                <c:pt idx="3">
                  <c:v>27 - reduction in ancillary staff</c:v>
                </c:pt>
                <c:pt idx="4">
                  <c:v>28 - not having enough beds</c:v>
                </c:pt>
                <c:pt idx="5">
                  <c:v>29 - inability to discharge patients to outside facilities</c:v>
                </c:pt>
                <c:pt idx="6">
                  <c:v>26 -increased use of travel nurses</c:v>
                </c:pt>
                <c:pt idx="7">
                  <c:v>20 - workplace violence </c:v>
                </c:pt>
                <c:pt idx="8">
                  <c:v>18 - insurance and reimbursement policies</c:v>
                </c:pt>
                <c:pt idx="9">
                  <c:v>24 - lack of control over work schedule</c:v>
                </c:pt>
                <c:pt idx="10">
                  <c:v>25 - inadequate health insurance</c:v>
                </c:pt>
                <c:pt idx="11">
                  <c:v>22 - lack of safety with infectious disease</c:v>
                </c:pt>
                <c:pt idx="12">
                  <c:v>21 - on the job injuries</c:v>
                </c:pt>
                <c:pt idx="13">
                  <c:v>19 - increases in overtime</c:v>
                </c:pt>
              </c:strCache>
            </c:strRef>
          </c:cat>
          <c:val>
            <c:numRef>
              <c:f>Sheet1!$C$2:$C$15</c:f>
              <c:numCache>
                <c:formatCode>0%</c:formatCode>
                <c:ptCount val="14"/>
                <c:pt idx="0">
                  <c:v>0.7</c:v>
                </c:pt>
                <c:pt idx="1">
                  <c:v>0.79</c:v>
                </c:pt>
                <c:pt idx="2">
                  <c:v>0.82</c:v>
                </c:pt>
                <c:pt idx="3">
                  <c:v>0.49</c:v>
                </c:pt>
                <c:pt idx="4">
                  <c:v>0.66</c:v>
                </c:pt>
                <c:pt idx="5">
                  <c:v>0.42</c:v>
                </c:pt>
                <c:pt idx="6">
                  <c:v>0.28999999999999998</c:v>
                </c:pt>
                <c:pt idx="7">
                  <c:v>0.39</c:v>
                </c:pt>
                <c:pt idx="8">
                  <c:v>0.33</c:v>
                </c:pt>
                <c:pt idx="9">
                  <c:v>0.23</c:v>
                </c:pt>
                <c:pt idx="10">
                  <c:v>0.25</c:v>
                </c:pt>
                <c:pt idx="11">
                  <c:v>0.36</c:v>
                </c:pt>
                <c:pt idx="12">
                  <c:v>0.28999999999999998</c:v>
                </c:pt>
                <c:pt idx="13">
                  <c:v>0.2</c:v>
                </c:pt>
              </c:numCache>
            </c:numRef>
          </c:val>
          <c:extLst>
            <c:ext xmlns:c16="http://schemas.microsoft.com/office/drawing/2014/chart" uri="{C3380CC4-5D6E-409C-BE32-E72D297353CC}">
              <c16:uniqueId val="{00000000-25EC-4158-B337-649B5D90A9AC}"/>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legend>
      <c:legendPos val="r"/>
      <c:layout>
        <c:manualLayout>
          <c:xMode val="edge"/>
          <c:yMode val="edge"/>
          <c:x val="0.69063660918198266"/>
          <c:y val="0.43815001085155414"/>
          <c:w val="0.30819889687877849"/>
          <c:h val="0.1772056935101074"/>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tx2"/>
            </a:solidFill>
          </c:spPr>
          <c:invertIfNegative val="0"/>
          <c:dPt>
            <c:idx val="0"/>
            <c:invertIfNegative val="0"/>
            <c:bubble3D val="0"/>
            <c:spPr>
              <a:solidFill>
                <a:schemeClr val="accent1"/>
              </a:solidFill>
            </c:spPr>
            <c:extLst>
              <c:ext xmlns:c16="http://schemas.microsoft.com/office/drawing/2014/chart" uri="{C3380CC4-5D6E-409C-BE32-E72D297353CC}">
                <c16:uniqueId val="{00000001-65AB-428C-B40B-76484386A2E8}"/>
              </c:ext>
            </c:extLst>
          </c:dPt>
          <c:dPt>
            <c:idx val="1"/>
            <c:invertIfNegative val="0"/>
            <c:bubble3D val="0"/>
            <c:spPr>
              <a:solidFill>
                <a:schemeClr val="accent2"/>
              </a:solidFill>
            </c:spPr>
            <c:extLst>
              <c:ext xmlns:c16="http://schemas.microsoft.com/office/drawing/2014/chart" uri="{C3380CC4-5D6E-409C-BE32-E72D297353CC}">
                <c16:uniqueId val="{00000003-65AB-428C-B40B-76484386A2E8}"/>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1-96E1-48B8-932A-F17908445926}"/>
              </c:ext>
            </c:extLst>
          </c:dPt>
          <c:dPt>
            <c:idx val="4"/>
            <c:invertIfNegative val="0"/>
            <c:bubble3D val="0"/>
            <c:spPr>
              <a:solidFill>
                <a:schemeClr val="accent3"/>
              </a:solidFill>
            </c:spPr>
            <c:extLst>
              <c:ext xmlns:c16="http://schemas.microsoft.com/office/drawing/2014/chart" uri="{C3380CC4-5D6E-409C-BE32-E72D297353CC}">
                <c16:uniqueId val="{00000000-96E1-48B8-932A-F179084459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Very well prepared</c:v>
                </c:pt>
                <c:pt idx="1">
                  <c:v>Somewhat well prepared</c:v>
                </c:pt>
                <c:pt idx="3">
                  <c:v>Not very well prepared</c:v>
                </c:pt>
                <c:pt idx="4">
                  <c:v>Not well prepared at all</c:v>
                </c:pt>
              </c:strCache>
            </c:strRef>
          </c:cat>
          <c:val>
            <c:numRef>
              <c:f>Sheet1!$B$2:$B$6</c:f>
              <c:numCache>
                <c:formatCode>0%</c:formatCode>
                <c:ptCount val="5"/>
                <c:pt idx="0">
                  <c:v>0.12</c:v>
                </c:pt>
                <c:pt idx="1">
                  <c:v>0.45</c:v>
                </c:pt>
                <c:pt idx="3">
                  <c:v>0.24</c:v>
                </c:pt>
                <c:pt idx="4">
                  <c:v>0.13</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8.7683656980599859E-4"/>
          <c:w val="0.98557885536127487"/>
          <c:h val="0.94307295217990994"/>
        </c:manualLayout>
      </c:layout>
      <c:lineChart>
        <c:grouping val="standard"/>
        <c:varyColors val="0"/>
        <c:ser>
          <c:idx val="0"/>
          <c:order val="0"/>
          <c:tx>
            <c:strRef>
              <c:f>Sheet1!$B$1</c:f>
              <c:strCache>
                <c:ptCount val="1"/>
                <c:pt idx="0">
                  <c:v>Yes</c:v>
                </c:pt>
              </c:strCache>
            </c:strRef>
          </c:tx>
          <c:spPr>
            <a:ln w="28575">
              <a:solidFill>
                <a:schemeClr val="accent1"/>
              </a:solidFill>
            </a:ln>
          </c:spPr>
          <c:marker>
            <c:symbol val="diamond"/>
            <c:size val="5"/>
            <c:spPr>
              <a:ln w="41275">
                <a:solidFill>
                  <a:schemeClr val="accent1"/>
                </a:solidFill>
              </a:ln>
            </c:spPr>
          </c:marker>
          <c:dPt>
            <c:idx val="0"/>
            <c:bubble3D val="0"/>
            <c:extLst>
              <c:ext xmlns:c16="http://schemas.microsoft.com/office/drawing/2014/chart" uri="{C3380CC4-5D6E-409C-BE32-E72D297353CC}">
                <c16:uniqueId val="{00000001-65AB-428C-B40B-76484386A2E8}"/>
              </c:ext>
            </c:extLst>
          </c:dPt>
          <c:dPt>
            <c:idx val="1"/>
            <c:bubble3D val="0"/>
            <c:extLst>
              <c:ext xmlns:c16="http://schemas.microsoft.com/office/drawing/2014/chart" uri="{C3380CC4-5D6E-409C-BE32-E72D297353CC}">
                <c16:uniqueId val="{00000003-65AB-428C-B40B-76484386A2E8}"/>
              </c:ext>
            </c:extLst>
          </c:dPt>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AB-428C-B40B-76484386A2E8}"/>
                </c:ext>
              </c:extLst>
            </c:dLbl>
            <c:dLbl>
              <c:idx val="3"/>
              <c:layout>
                <c:manualLayout>
                  <c:x val="-2.4522056202139552E-2"/>
                  <c:y val="-3.3010223765432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79-4453-97AE-35BA91744223}"/>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Sheet1!$A$2:$A$9</c:f>
              <c:numCache>
                <c:formatCode>mmm\ \'yy</c:formatCode>
                <c:ptCount val="8"/>
                <c:pt idx="0">
                  <c:v>42826</c:v>
                </c:pt>
                <c:pt idx="1">
                  <c:v>43191</c:v>
                </c:pt>
                <c:pt idx="2">
                  <c:v>43374</c:v>
                </c:pt>
                <c:pt idx="3">
                  <c:v>43556</c:v>
                </c:pt>
                <c:pt idx="4">
                  <c:v>44256</c:v>
                </c:pt>
                <c:pt idx="5">
                  <c:v>44652</c:v>
                </c:pt>
                <c:pt idx="6">
                  <c:v>44987</c:v>
                </c:pt>
                <c:pt idx="7">
                  <c:v>45353</c:v>
                </c:pt>
              </c:numCache>
            </c:numRef>
          </c:cat>
          <c:val>
            <c:numRef>
              <c:f>Sheet1!$B$2:$B$9</c:f>
              <c:numCache>
                <c:formatCode>0%</c:formatCode>
                <c:ptCount val="8"/>
                <c:pt idx="0">
                  <c:v>0.42</c:v>
                </c:pt>
                <c:pt idx="1">
                  <c:v>0.41</c:v>
                </c:pt>
                <c:pt idx="2">
                  <c:v>0.57999999999999996</c:v>
                </c:pt>
                <c:pt idx="3">
                  <c:v>0.51</c:v>
                </c:pt>
                <c:pt idx="4">
                  <c:v>0.33</c:v>
                </c:pt>
                <c:pt idx="5">
                  <c:v>0.22</c:v>
                </c:pt>
                <c:pt idx="6">
                  <c:v>0.25</c:v>
                </c:pt>
                <c:pt idx="7">
                  <c:v>0.25</c:v>
                </c:pt>
              </c:numCache>
            </c:numRef>
          </c:val>
          <c:smooth val="0"/>
          <c:extLst>
            <c:ext xmlns:c16="http://schemas.microsoft.com/office/drawing/2014/chart" uri="{C3380CC4-5D6E-409C-BE32-E72D297353CC}">
              <c16:uniqueId val="{00000004-65AB-428C-B40B-76484386A2E8}"/>
            </c:ext>
          </c:extLst>
        </c:ser>
        <c:ser>
          <c:idx val="1"/>
          <c:order val="1"/>
          <c:tx>
            <c:strRef>
              <c:f>Sheet1!$C$1</c:f>
              <c:strCache>
                <c:ptCount val="1"/>
                <c:pt idx="0">
                  <c:v>No</c:v>
                </c:pt>
              </c:strCache>
            </c:strRef>
          </c:tx>
          <c:spPr>
            <a:ln w="28575">
              <a:solidFill>
                <a:schemeClr val="accent3"/>
              </a:solidFill>
            </a:ln>
          </c:spPr>
          <c:marker>
            <c:symbol val="diamond"/>
            <c:size val="5"/>
            <c:spPr>
              <a:solidFill>
                <a:schemeClr val="accent3"/>
              </a:solidFill>
              <a:ln w="41275">
                <a:solidFill>
                  <a:schemeClr val="accent3"/>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A6-4D81-B2D1-F4A541CC4BDE}"/>
                </c:ext>
              </c:extLst>
            </c:dLbl>
            <c:dLbl>
              <c:idx val="3"/>
              <c:layout>
                <c:manualLayout>
                  <c:x val="-2.4522056202139552E-2"/>
                  <c:y val="2.8187692901234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F1-4D1B-9DFF-02B51ADACFD2}"/>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Sheet1!$A$2:$A$9</c:f>
              <c:numCache>
                <c:formatCode>mmm\ \'yy</c:formatCode>
                <c:ptCount val="8"/>
                <c:pt idx="0">
                  <c:v>42826</c:v>
                </c:pt>
                <c:pt idx="1">
                  <c:v>43191</c:v>
                </c:pt>
                <c:pt idx="2">
                  <c:v>43374</c:v>
                </c:pt>
                <c:pt idx="3">
                  <c:v>43556</c:v>
                </c:pt>
                <c:pt idx="4">
                  <c:v>44256</c:v>
                </c:pt>
                <c:pt idx="5">
                  <c:v>44652</c:v>
                </c:pt>
                <c:pt idx="6">
                  <c:v>44987</c:v>
                </c:pt>
                <c:pt idx="7">
                  <c:v>45353</c:v>
                </c:pt>
              </c:numCache>
            </c:numRef>
          </c:cat>
          <c:val>
            <c:numRef>
              <c:f>Sheet1!$C$2:$C$9</c:f>
              <c:numCache>
                <c:formatCode>0%</c:formatCode>
                <c:ptCount val="8"/>
                <c:pt idx="0">
                  <c:v>0.56000000000000005</c:v>
                </c:pt>
                <c:pt idx="1">
                  <c:v>0.56000000000000005</c:v>
                </c:pt>
                <c:pt idx="2">
                  <c:v>0.36</c:v>
                </c:pt>
                <c:pt idx="3">
                  <c:v>0.45</c:v>
                </c:pt>
                <c:pt idx="4">
                  <c:v>0.6</c:v>
                </c:pt>
                <c:pt idx="5">
                  <c:v>0.71</c:v>
                </c:pt>
                <c:pt idx="6">
                  <c:v>0.68</c:v>
                </c:pt>
                <c:pt idx="7">
                  <c:v>0.68</c:v>
                </c:pt>
              </c:numCache>
            </c:numRef>
          </c:val>
          <c:smooth val="0"/>
          <c:extLst>
            <c:ext xmlns:c16="http://schemas.microsoft.com/office/drawing/2014/chart" uri="{C3380CC4-5D6E-409C-BE32-E72D297353CC}">
              <c16:uniqueId val="{00000000-67A6-4D81-B2D1-F4A541CC4BDE}"/>
            </c:ext>
          </c:extLst>
        </c:ser>
        <c:ser>
          <c:idx val="2"/>
          <c:order val="2"/>
          <c:tx>
            <c:strRef>
              <c:f>Sheet1!$D$1</c:f>
              <c:strCache>
                <c:ptCount val="1"/>
                <c:pt idx="0">
                  <c:v>Labels</c:v>
                </c:pt>
              </c:strCache>
            </c:strRef>
          </c:tx>
          <c:spPr>
            <a:ln w="0">
              <a:solidFill>
                <a:schemeClr val="bg1">
                  <a:lumMod val="50000"/>
                </a:schemeClr>
              </a:solidFill>
            </a:ln>
          </c:spPr>
          <c:marker>
            <c:symbol val="plus"/>
            <c:size val="10"/>
            <c:spPr>
              <a:ln>
                <a:solidFill>
                  <a:schemeClr val="bg1">
                    <a:lumMod val="50000"/>
                  </a:schemeClr>
                </a:solidFill>
              </a:ln>
            </c:spPr>
          </c:marker>
          <c:dLbls>
            <c:numFmt formatCode="mmm\ \'yy" sourceLinked="0"/>
            <c:spPr>
              <a:noFill/>
              <a:ln>
                <a:noFill/>
              </a:ln>
              <a:effectLst/>
            </c:sp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Sheet1!$A$2:$A$9</c:f>
              <c:numCache>
                <c:formatCode>mmm\ \'yy</c:formatCode>
                <c:ptCount val="8"/>
                <c:pt idx="0">
                  <c:v>42826</c:v>
                </c:pt>
                <c:pt idx="1">
                  <c:v>43191</c:v>
                </c:pt>
                <c:pt idx="2">
                  <c:v>43374</c:v>
                </c:pt>
                <c:pt idx="3">
                  <c:v>43556</c:v>
                </c:pt>
                <c:pt idx="4">
                  <c:v>44256</c:v>
                </c:pt>
                <c:pt idx="5">
                  <c:v>44652</c:v>
                </c:pt>
                <c:pt idx="6">
                  <c:v>44987</c:v>
                </c:pt>
                <c:pt idx="7">
                  <c:v>45353</c:v>
                </c:pt>
              </c:numCache>
            </c:numRef>
          </c:cat>
          <c:val>
            <c:numRef>
              <c:f>Sheet1!$D$2:$D$9</c:f>
              <c:numCache>
                <c:formatCode>0%</c:formatCode>
                <c:ptCount val="8"/>
                <c:pt idx="0">
                  <c:v>0</c:v>
                </c:pt>
                <c:pt idx="1">
                  <c:v>0</c:v>
                </c:pt>
                <c:pt idx="2">
                  <c:v>0</c:v>
                </c:pt>
                <c:pt idx="3">
                  <c:v>0</c:v>
                </c:pt>
                <c:pt idx="4">
                  <c:v>0</c:v>
                </c:pt>
                <c:pt idx="5">
                  <c:v>0</c:v>
                </c:pt>
                <c:pt idx="6">
                  <c:v>0</c:v>
                </c:pt>
                <c:pt idx="7">
                  <c:v>0</c:v>
                </c:pt>
              </c:numCache>
            </c:numRef>
          </c:val>
          <c:smooth val="0"/>
          <c:extLst>
            <c:ext xmlns:c16="http://schemas.microsoft.com/office/drawing/2014/chart" uri="{C3380CC4-5D6E-409C-BE32-E72D297353CC}">
              <c16:uniqueId val="{00000001-1940-4E3F-9242-EE9F86C28EFF}"/>
            </c:ext>
          </c:extLst>
        </c:ser>
        <c:dLbls>
          <c:showLegendKey val="0"/>
          <c:showVal val="1"/>
          <c:showCatName val="0"/>
          <c:showSerName val="0"/>
          <c:showPercent val="0"/>
          <c:showBubbleSize val="0"/>
        </c:dLbls>
        <c:marker val="1"/>
        <c:smooth val="0"/>
        <c:axId val="6367872"/>
        <c:axId val="6381952"/>
      </c:lineChart>
      <c:dateAx>
        <c:axId val="6367872"/>
        <c:scaling>
          <c:orientation val="minMax"/>
        </c:scaling>
        <c:delete val="0"/>
        <c:axPos val="b"/>
        <c:numFmt formatCode="mmm\ \'yy" sourceLinked="0"/>
        <c:majorTickMark val="none"/>
        <c:minorTickMark val="none"/>
        <c:tickLblPos val="none"/>
        <c:spPr>
          <a:noFill/>
          <a:ln w="6350">
            <a:solidFill>
              <a:schemeClr val="bg1">
                <a:lumMod val="50000"/>
              </a:schemeClr>
            </a:solidFill>
          </a:ln>
        </c:spPr>
        <c:crossAx val="6381952"/>
        <c:crosses val="autoZero"/>
        <c:auto val="0"/>
        <c:lblOffset val="0"/>
        <c:baseTimeUnit val="months"/>
        <c:majorUnit val="1"/>
        <c:majorTimeUnit val="years"/>
        <c:minorUnit val="1"/>
        <c:minorTimeUnit val="months"/>
      </c:dateAx>
      <c:valAx>
        <c:axId val="6381952"/>
        <c:scaling>
          <c:orientation val="minMax"/>
          <c:max val="1"/>
          <c:min val="0"/>
        </c:scaling>
        <c:delete val="1"/>
        <c:axPos val="l"/>
        <c:numFmt formatCode="0%" sourceLinked="1"/>
        <c:majorTickMark val="out"/>
        <c:minorTickMark val="none"/>
        <c:tickLblPos val="nextTo"/>
        <c:crossAx val="6367872"/>
        <c:crosses val="autoZero"/>
        <c:crossBetween val="midCat"/>
      </c:valAx>
      <c:spPr>
        <a:noFill/>
        <a:ln w="25400">
          <a:noFill/>
        </a:ln>
      </c:spPr>
    </c:plotArea>
    <c:legend>
      <c:legendPos val="t"/>
      <c:legendEntry>
        <c:idx val="2"/>
        <c:delete val="1"/>
      </c:legendEntry>
      <c:layout>
        <c:manualLayout>
          <c:xMode val="edge"/>
          <c:yMode val="edge"/>
          <c:x val="0.36410789559287454"/>
          <c:y val="3.1346450617283951E-2"/>
          <c:w val="0.27065783541202332"/>
          <c:h val="5.8916327950325656E-2"/>
        </c:manualLayout>
      </c:layout>
      <c:overlay val="0"/>
    </c:legend>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65747279604299E-3"/>
          <c:y val="2.257817816175756E-2"/>
          <c:w val="0.95854806201939502"/>
          <c:h val="0.97495036970205118"/>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spPr>
              <a:solidFill>
                <a:schemeClr val="accent3"/>
              </a:solidFill>
            </c:spPr>
            <c:extLst>
              <c:ext xmlns:c16="http://schemas.microsoft.com/office/drawing/2014/chart" uri="{C3380CC4-5D6E-409C-BE32-E72D297353CC}">
                <c16:uniqueId val="{00000001-65AB-428C-B40B-76484386A2E8}"/>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3-65AB-428C-B40B-76484386A2E8}"/>
              </c:ext>
            </c:extLst>
          </c:dPt>
          <c:dPt>
            <c:idx val="2"/>
            <c:invertIfNegative val="0"/>
            <c:bubble3D val="0"/>
            <c:spPr>
              <a:solidFill>
                <a:schemeClr val="accent3">
                  <a:lumMod val="20000"/>
                  <a:lumOff val="80000"/>
                </a:schemeClr>
              </a:solidFill>
            </c:spPr>
            <c:extLst>
              <c:ext xmlns:c16="http://schemas.microsoft.com/office/drawing/2014/chart" uri="{C3380CC4-5D6E-409C-BE32-E72D297353CC}">
                <c16:uniqueId val="{00000000-ACAF-455E-B988-EF08B2E8B5BE}"/>
              </c:ext>
            </c:extLst>
          </c:dPt>
          <c:dPt>
            <c:idx val="3"/>
            <c:invertIfNegative val="0"/>
            <c:bubble3D val="0"/>
            <c:spPr>
              <a:solidFill>
                <a:schemeClr val="accent2">
                  <a:lumMod val="20000"/>
                  <a:lumOff val="80000"/>
                </a:schemeClr>
              </a:solidFill>
            </c:spPr>
            <c:extLst>
              <c:ext xmlns:c16="http://schemas.microsoft.com/office/drawing/2014/chart" uri="{C3380CC4-5D6E-409C-BE32-E72D297353CC}">
                <c16:uniqueId val="{00000001-ACAF-455E-B988-EF08B2E8B5BE}"/>
              </c:ext>
            </c:extLst>
          </c:dPt>
          <c:dPt>
            <c:idx val="4"/>
            <c:invertIfNegative val="0"/>
            <c:bubble3D val="0"/>
            <c:spPr>
              <a:solidFill>
                <a:schemeClr val="accent2"/>
              </a:solidFill>
            </c:spPr>
            <c:extLst>
              <c:ext xmlns:c16="http://schemas.microsoft.com/office/drawing/2014/chart" uri="{C3380CC4-5D6E-409C-BE32-E72D297353CC}">
                <c16:uniqueId val="{00000002-ACAF-455E-B988-EF08B2E8B5B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Sheet1!$A$2:$A$7</c:f>
              <c:strCache>
                <c:ptCount val="6"/>
                <c:pt idx="0">
                  <c:v>Most shifts</c:v>
                </c:pt>
                <c:pt idx="1">
                  <c:v>Once a week</c:v>
                </c:pt>
                <c:pt idx="2">
                  <c:v>A couple times a month</c:v>
                </c:pt>
                <c:pt idx="3">
                  <c:v>Every few months</c:v>
                </c:pt>
                <c:pt idx="4">
                  <c:v>Rarely</c:v>
                </c:pt>
                <c:pt idx="5">
                  <c:v>Never</c:v>
                </c:pt>
              </c:strCache>
            </c:strRef>
          </c:cat>
          <c:val>
            <c:numRef>
              <c:f>Sheet1!$B$2:$B$7</c:f>
              <c:numCache>
                <c:formatCode>0%</c:formatCode>
                <c:ptCount val="6"/>
                <c:pt idx="0">
                  <c:v>0.36</c:v>
                </c:pt>
                <c:pt idx="1">
                  <c:v>0.16</c:v>
                </c:pt>
                <c:pt idx="2">
                  <c:v>0.16</c:v>
                </c:pt>
                <c:pt idx="3">
                  <c:v>0.06</c:v>
                </c:pt>
                <c:pt idx="4">
                  <c:v>0.14000000000000001</c:v>
                </c:pt>
                <c:pt idx="5">
                  <c:v>7.0000000000000007E-2</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32123701928563E-3"/>
          <c:y val="2.4989443593856322E-2"/>
          <c:w val="0.95854806201939502"/>
          <c:h val="0.97253910426995238"/>
        </c:manualLayout>
      </c:layout>
      <c:barChart>
        <c:barDir val="bar"/>
        <c:grouping val="clustered"/>
        <c:varyColors val="0"/>
        <c:ser>
          <c:idx val="0"/>
          <c:order val="0"/>
          <c:tx>
            <c:strRef>
              <c:f>Sheet1!$B$1</c:f>
              <c:strCache>
                <c:ptCount val="1"/>
                <c:pt idx="0">
                  <c:v>March 2024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Sheet1!$A$2:$A$8</c:f>
              <c:strCache>
                <c:ptCount val="7"/>
                <c:pt idx="0">
                  <c:v>RN positions been left vacant or unfilled</c:v>
                </c:pt>
                <c:pt idx="1">
                  <c:v>Increase in the use of travel nurses</c:v>
                </c:pt>
                <c:pt idx="2">
                  <c:v>Increase in the use of on call</c:v>
                </c:pt>
                <c:pt idx="3">
                  <c:v>Increase in RNs being asked to engage in tasks that are not covered by nursing policies and procedures</c:v>
                </c:pt>
                <c:pt idx="4">
                  <c:v>Increase in mandatory overtime</c:v>
                </c:pt>
                <c:pt idx="5">
                  <c:v>RN's been replaced by unlicensed personnel</c:v>
                </c:pt>
                <c:pt idx="6">
                  <c:v>RNs been laid off</c:v>
                </c:pt>
              </c:strCache>
            </c:strRef>
          </c:cat>
          <c:val>
            <c:numRef>
              <c:f>Sheet1!$B$2:$B$8</c:f>
              <c:numCache>
                <c:formatCode>0%</c:formatCode>
                <c:ptCount val="7"/>
                <c:pt idx="0">
                  <c:v>0.75</c:v>
                </c:pt>
                <c:pt idx="1">
                  <c:v>0.68</c:v>
                </c:pt>
                <c:pt idx="2">
                  <c:v>0.49</c:v>
                </c:pt>
                <c:pt idx="3">
                  <c:v>0.45</c:v>
                </c:pt>
                <c:pt idx="4">
                  <c:v>0.34</c:v>
                </c:pt>
                <c:pt idx="5">
                  <c:v>0.27</c:v>
                </c:pt>
                <c:pt idx="6">
                  <c:v>0.08</c:v>
                </c:pt>
              </c:numCache>
            </c:numRef>
          </c:val>
          <c:extLst>
            <c:ext xmlns:c16="http://schemas.microsoft.com/office/drawing/2014/chart" uri="{C3380CC4-5D6E-409C-BE32-E72D297353CC}">
              <c16:uniqueId val="{00000004-65AB-428C-B40B-76484386A2E8}"/>
            </c:ext>
          </c:extLst>
        </c:ser>
        <c:dLbls>
          <c:showLegendKey val="0"/>
          <c:showVal val="1"/>
          <c:showCatName val="0"/>
          <c:showSerName val="0"/>
          <c:showPercent val="0"/>
          <c:showBubbleSize val="0"/>
        </c:dLbls>
        <c:gapWidth val="50"/>
        <c:axId val="6367872"/>
        <c:axId val="6381952"/>
      </c:barChart>
      <c:catAx>
        <c:axId val="6367872"/>
        <c:scaling>
          <c:orientation val="maxMin"/>
        </c:scaling>
        <c:delete val="0"/>
        <c:axPos val="l"/>
        <c:numFmt formatCode="General" sourceLinked="1"/>
        <c:majorTickMark val="out"/>
        <c:minorTickMark val="none"/>
        <c:tickLblPos val="none"/>
        <c:spPr>
          <a:noFill/>
          <a:ln w="6350">
            <a:solidFill>
              <a:schemeClr val="bg1">
                <a:lumMod val="50000"/>
              </a:schemeClr>
            </a:solidFill>
          </a:ln>
        </c:spPr>
        <c:crossAx val="6381952"/>
        <c:crosses val="autoZero"/>
        <c:auto val="0"/>
        <c:lblAlgn val="ctr"/>
        <c:lblOffset val="0"/>
        <c:noMultiLvlLbl val="0"/>
      </c:catAx>
      <c:valAx>
        <c:axId val="6381952"/>
        <c:scaling>
          <c:orientation val="minMax"/>
          <c:max val="1"/>
          <c:min val="0"/>
        </c:scaling>
        <c:delete val="1"/>
        <c:axPos val="t"/>
        <c:numFmt formatCode="0%" sourceLinked="1"/>
        <c:majorTickMark val="out"/>
        <c:minorTickMark val="none"/>
        <c:tickLblPos val="nextTo"/>
        <c:crossAx val="6367872"/>
        <c:crosses val="autoZero"/>
        <c:crossBetween val="between"/>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5523293963255"/>
          <c:y val="8.7683656980599859E-4"/>
          <c:w val="0.71069069881889768"/>
          <c:h val="0.94307295217990994"/>
        </c:manualLayout>
      </c:layout>
      <c:lineChart>
        <c:grouping val="standard"/>
        <c:varyColors val="0"/>
        <c:ser>
          <c:idx val="0"/>
          <c:order val="0"/>
          <c:tx>
            <c:strRef>
              <c:f>Sheet1!$B$1</c:f>
              <c:strCache>
                <c:ptCount val="1"/>
                <c:pt idx="0">
                  <c:v>positions vacant</c:v>
                </c:pt>
              </c:strCache>
            </c:strRef>
          </c:tx>
          <c:spPr>
            <a:ln w="28575">
              <a:solidFill>
                <a:schemeClr val="accent1"/>
              </a:solidFill>
            </a:ln>
          </c:spPr>
          <c:marker>
            <c:symbol val="diamond"/>
            <c:size val="5"/>
            <c:spPr>
              <a:ln w="41275">
                <a:solidFill>
                  <a:schemeClr val="accent1"/>
                </a:solidFill>
              </a:ln>
            </c:spPr>
          </c:marker>
          <c:dPt>
            <c:idx val="0"/>
            <c:bubble3D val="0"/>
            <c:extLst>
              <c:ext xmlns:c16="http://schemas.microsoft.com/office/drawing/2014/chart" uri="{C3380CC4-5D6E-409C-BE32-E72D297353CC}">
                <c16:uniqueId val="{00000001-65AB-428C-B40B-76484386A2E8}"/>
              </c:ext>
            </c:extLst>
          </c:dPt>
          <c:dPt>
            <c:idx val="1"/>
            <c:bubble3D val="0"/>
            <c:extLst>
              <c:ext xmlns:c16="http://schemas.microsoft.com/office/drawing/2014/chart" uri="{C3380CC4-5D6E-409C-BE32-E72D297353CC}">
                <c16:uniqueId val="{00000003-65AB-428C-B40B-76484386A2E8}"/>
              </c:ext>
            </c:extLst>
          </c:dPt>
          <c:dLbls>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Sheet1!$A$2:$A$5</c:f>
              <c:numCache>
                <c:formatCode>mmm\ \'yy</c:formatCode>
                <c:ptCount val="4"/>
                <c:pt idx="0">
                  <c:v>44256</c:v>
                </c:pt>
                <c:pt idx="1">
                  <c:v>44652</c:v>
                </c:pt>
                <c:pt idx="2">
                  <c:v>44986</c:v>
                </c:pt>
                <c:pt idx="3">
                  <c:v>45352</c:v>
                </c:pt>
              </c:numCache>
            </c:numRef>
          </c:cat>
          <c:val>
            <c:numRef>
              <c:f>Sheet1!$B$2:$B$5</c:f>
              <c:numCache>
                <c:formatCode>0%</c:formatCode>
                <c:ptCount val="4"/>
                <c:pt idx="0">
                  <c:v>0.65</c:v>
                </c:pt>
                <c:pt idx="1">
                  <c:v>0.84</c:v>
                </c:pt>
                <c:pt idx="2">
                  <c:v>0.82</c:v>
                </c:pt>
                <c:pt idx="3">
                  <c:v>0.75</c:v>
                </c:pt>
              </c:numCache>
            </c:numRef>
          </c:val>
          <c:smooth val="0"/>
          <c:extLst>
            <c:ext xmlns:c16="http://schemas.microsoft.com/office/drawing/2014/chart" uri="{C3380CC4-5D6E-409C-BE32-E72D297353CC}">
              <c16:uniqueId val="{00000004-65AB-428C-B40B-76484386A2E8}"/>
            </c:ext>
          </c:extLst>
        </c:ser>
        <c:ser>
          <c:idx val="1"/>
          <c:order val="1"/>
          <c:tx>
            <c:strRef>
              <c:f>Sheet1!$C$1</c:f>
              <c:strCache>
                <c:ptCount val="1"/>
                <c:pt idx="0">
                  <c:v>travel nurses</c:v>
                </c:pt>
              </c:strCache>
            </c:strRef>
          </c:tx>
          <c:spPr>
            <a:ln w="28575">
              <a:solidFill>
                <a:schemeClr val="accent2"/>
              </a:solidFill>
            </a:ln>
          </c:spPr>
          <c:marker>
            <c:symbol val="diamond"/>
            <c:size val="5"/>
            <c:spPr>
              <a:solidFill>
                <a:schemeClr val="accent2"/>
              </a:solidFill>
              <a:ln w="41275">
                <a:solidFill>
                  <a:schemeClr val="accent2"/>
                </a:solidFill>
              </a:ln>
            </c:spPr>
          </c:marker>
          <c:dLbls>
            <c:spPr>
              <a:noFill/>
              <a:ln>
                <a:noFill/>
              </a:ln>
              <a:effectLst/>
            </c:spPr>
            <c:txPr>
              <a:bodyPr wrap="square" lIns="38100" tIns="19050" rIns="38100" bIns="19050" anchor="ctr">
                <a:spAutoFit/>
              </a:bodyPr>
              <a:lstStyle/>
              <a:p>
                <a:pPr>
                  <a:defRPr>
                    <a:solidFill>
                      <a:schemeClr val="accent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mmm\ \'yy</c:formatCode>
                <c:ptCount val="4"/>
                <c:pt idx="0">
                  <c:v>44256</c:v>
                </c:pt>
                <c:pt idx="1">
                  <c:v>44652</c:v>
                </c:pt>
                <c:pt idx="2">
                  <c:v>44986</c:v>
                </c:pt>
                <c:pt idx="3">
                  <c:v>45352</c:v>
                </c:pt>
              </c:numCache>
            </c:numRef>
          </c:cat>
          <c:val>
            <c:numRef>
              <c:f>Sheet1!$C$2:$C$5</c:f>
              <c:numCache>
                <c:formatCode>0%</c:formatCode>
                <c:ptCount val="4"/>
                <c:pt idx="1">
                  <c:v>0.76</c:v>
                </c:pt>
                <c:pt idx="2">
                  <c:v>0.77</c:v>
                </c:pt>
                <c:pt idx="3">
                  <c:v>0.68</c:v>
                </c:pt>
              </c:numCache>
            </c:numRef>
          </c:val>
          <c:smooth val="0"/>
          <c:extLst>
            <c:ext xmlns:c16="http://schemas.microsoft.com/office/drawing/2014/chart" uri="{C3380CC4-5D6E-409C-BE32-E72D297353CC}">
              <c16:uniqueId val="{00000000-67A6-4D81-B2D1-F4A541CC4BDE}"/>
            </c:ext>
          </c:extLst>
        </c:ser>
        <c:ser>
          <c:idx val="2"/>
          <c:order val="2"/>
          <c:tx>
            <c:strRef>
              <c:f>Sheet1!$D$1</c:f>
              <c:strCache>
                <c:ptCount val="1"/>
                <c:pt idx="0">
                  <c:v>Labels</c:v>
                </c:pt>
              </c:strCache>
            </c:strRef>
          </c:tx>
          <c:spPr>
            <a:ln w="6350">
              <a:solidFill>
                <a:schemeClr val="bg1">
                  <a:lumMod val="50000"/>
                </a:schemeClr>
              </a:solidFill>
            </a:ln>
          </c:spPr>
          <c:marker>
            <c:symbol val="plus"/>
            <c:size val="10"/>
            <c:spPr>
              <a:ln>
                <a:solidFill>
                  <a:schemeClr val="bg1">
                    <a:lumMod val="50000"/>
                  </a:schemeClr>
                </a:solidFill>
              </a:ln>
            </c:spPr>
          </c:marker>
          <c:dPt>
            <c:idx val="3"/>
            <c:marker>
              <c:symbol val="plus"/>
              <c:size val="12"/>
            </c:marker>
            <c:bubble3D val="0"/>
            <c:extLst>
              <c:ext xmlns:c16="http://schemas.microsoft.com/office/drawing/2014/chart" uri="{C3380CC4-5D6E-409C-BE32-E72D297353CC}">
                <c16:uniqueId val="{00000002-B573-4D71-87BF-D7856320A1B2}"/>
              </c:ext>
            </c:extLst>
          </c:dPt>
          <c:dLbls>
            <c:numFmt formatCode="mmm\ \'yy" sourceLinked="0"/>
            <c:spPr>
              <a:noFill/>
              <a:ln>
                <a:noFill/>
              </a:ln>
              <a:effectLst/>
            </c:sp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Sheet1!$A$2:$A$5</c:f>
              <c:numCache>
                <c:formatCode>mmm\ \'yy</c:formatCode>
                <c:ptCount val="4"/>
                <c:pt idx="0">
                  <c:v>44256</c:v>
                </c:pt>
                <c:pt idx="1">
                  <c:v>44652</c:v>
                </c:pt>
                <c:pt idx="2">
                  <c:v>44986</c:v>
                </c:pt>
                <c:pt idx="3">
                  <c:v>45352</c:v>
                </c:pt>
              </c:numCache>
            </c:numRef>
          </c:cat>
          <c:val>
            <c:numRef>
              <c:f>Sheet1!$D$2:$D$5</c:f>
              <c:numCache>
                <c:formatCode>0%</c:formatCode>
                <c:ptCount val="4"/>
                <c:pt idx="0">
                  <c:v>0</c:v>
                </c:pt>
                <c:pt idx="1">
                  <c:v>0</c:v>
                </c:pt>
                <c:pt idx="2">
                  <c:v>0</c:v>
                </c:pt>
                <c:pt idx="3">
                  <c:v>0</c:v>
                </c:pt>
              </c:numCache>
            </c:numRef>
          </c:val>
          <c:smooth val="0"/>
          <c:extLst>
            <c:ext xmlns:c16="http://schemas.microsoft.com/office/drawing/2014/chart" uri="{C3380CC4-5D6E-409C-BE32-E72D297353CC}">
              <c16:uniqueId val="{00000001-1940-4E3F-9242-EE9F86C28EFF}"/>
            </c:ext>
          </c:extLst>
        </c:ser>
        <c:ser>
          <c:idx val="3"/>
          <c:order val="3"/>
          <c:tx>
            <c:strRef>
              <c:f>Sheet1!$E$1</c:f>
              <c:strCache>
                <c:ptCount val="1"/>
                <c:pt idx="0">
                  <c:v>on call</c:v>
                </c:pt>
              </c:strCache>
            </c:strRef>
          </c:tx>
          <c:spPr>
            <a:ln w="28575">
              <a:solidFill>
                <a:schemeClr val="accent1">
                  <a:lumMod val="20000"/>
                  <a:lumOff val="80000"/>
                </a:schemeClr>
              </a:solidFill>
            </a:ln>
          </c:spPr>
          <c:marker>
            <c:symbol val="diamond"/>
            <c:size val="5"/>
            <c:spPr>
              <a:solidFill>
                <a:schemeClr val="accent1">
                  <a:lumMod val="20000"/>
                  <a:lumOff val="80000"/>
                </a:schemeClr>
              </a:solidFill>
              <a:ln w="41275">
                <a:solidFill>
                  <a:schemeClr val="accent1">
                    <a:lumMod val="20000"/>
                    <a:lumOff val="80000"/>
                  </a:schemeClr>
                </a:solidFill>
              </a:ln>
            </c:spPr>
          </c:marker>
          <c:dLbls>
            <c:spPr>
              <a:noFill/>
              <a:ln>
                <a:noFill/>
              </a:ln>
              <a:effectLst/>
            </c:spPr>
            <c:txPr>
              <a:bodyPr wrap="square" lIns="38100" tIns="19050" rIns="38100" bIns="19050" anchor="ctr">
                <a:spAutoFit/>
              </a:bodyPr>
              <a:lstStyle/>
              <a:p>
                <a:pPr>
                  <a:defRPr>
                    <a:solidFill>
                      <a:schemeClr val="accent1">
                        <a:lumMod val="20000"/>
                        <a:lumOff val="8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mmm\ \'yy</c:formatCode>
                <c:ptCount val="4"/>
                <c:pt idx="0">
                  <c:v>44256</c:v>
                </c:pt>
                <c:pt idx="1">
                  <c:v>44652</c:v>
                </c:pt>
                <c:pt idx="2">
                  <c:v>44986</c:v>
                </c:pt>
                <c:pt idx="3">
                  <c:v>45352</c:v>
                </c:pt>
              </c:numCache>
            </c:numRef>
          </c:cat>
          <c:val>
            <c:numRef>
              <c:f>Sheet1!$E$2:$E$5</c:f>
              <c:numCache>
                <c:formatCode>0%</c:formatCode>
                <c:ptCount val="4"/>
                <c:pt idx="0">
                  <c:v>0.43</c:v>
                </c:pt>
                <c:pt idx="1">
                  <c:v>0.49</c:v>
                </c:pt>
                <c:pt idx="2">
                  <c:v>0.48</c:v>
                </c:pt>
                <c:pt idx="3">
                  <c:v>0.49</c:v>
                </c:pt>
              </c:numCache>
            </c:numRef>
          </c:val>
          <c:smooth val="0"/>
          <c:extLst>
            <c:ext xmlns:c16="http://schemas.microsoft.com/office/drawing/2014/chart" uri="{C3380CC4-5D6E-409C-BE32-E72D297353CC}">
              <c16:uniqueId val="{00000000-44C0-4A81-B94D-085515322D11}"/>
            </c:ext>
          </c:extLst>
        </c:ser>
        <c:ser>
          <c:idx val="4"/>
          <c:order val="4"/>
          <c:tx>
            <c:strRef>
              <c:f>Sheet1!$F$1</c:f>
              <c:strCache>
                <c:ptCount val="1"/>
                <c:pt idx="0">
                  <c:v>mandatory overtime</c:v>
                </c:pt>
              </c:strCache>
            </c:strRef>
          </c:tx>
          <c:spPr>
            <a:ln w="31750">
              <a:solidFill>
                <a:schemeClr val="accent3">
                  <a:lumMod val="75000"/>
                </a:schemeClr>
              </a:solidFill>
            </a:ln>
          </c:spPr>
          <c:marker>
            <c:symbol val="diamond"/>
            <c:size val="5"/>
            <c:spPr>
              <a:solidFill>
                <a:schemeClr val="accent3">
                  <a:lumMod val="75000"/>
                </a:schemeClr>
              </a:solidFill>
              <a:ln w="41275">
                <a:solidFill>
                  <a:schemeClr val="accent3">
                    <a:lumMod val="75000"/>
                  </a:schemeClr>
                </a:solidFill>
              </a:ln>
            </c:spPr>
          </c:marker>
          <c:dLbls>
            <c:spPr>
              <a:noFill/>
              <a:ln>
                <a:noFill/>
              </a:ln>
              <a:effectLst/>
            </c:spPr>
            <c:txPr>
              <a:bodyPr wrap="square" lIns="38100" tIns="19050" rIns="38100" bIns="19050" anchor="ctr">
                <a:spAutoFit/>
              </a:bodyPr>
              <a:lstStyle/>
              <a:p>
                <a:pPr>
                  <a:defRPr>
                    <a:solidFill>
                      <a:schemeClr val="accent3">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mmm\ \'yy</c:formatCode>
                <c:ptCount val="4"/>
                <c:pt idx="0">
                  <c:v>44256</c:v>
                </c:pt>
                <c:pt idx="1">
                  <c:v>44652</c:v>
                </c:pt>
                <c:pt idx="2">
                  <c:v>44986</c:v>
                </c:pt>
                <c:pt idx="3">
                  <c:v>45352</c:v>
                </c:pt>
              </c:numCache>
            </c:numRef>
          </c:cat>
          <c:val>
            <c:numRef>
              <c:f>Sheet1!$F$2:$F$5</c:f>
              <c:numCache>
                <c:formatCode>0%</c:formatCode>
                <c:ptCount val="4"/>
                <c:pt idx="0">
                  <c:v>0.31</c:v>
                </c:pt>
                <c:pt idx="1">
                  <c:v>0.41</c:v>
                </c:pt>
                <c:pt idx="2">
                  <c:v>0.41</c:v>
                </c:pt>
                <c:pt idx="3">
                  <c:v>0.34</c:v>
                </c:pt>
              </c:numCache>
            </c:numRef>
          </c:val>
          <c:smooth val="0"/>
          <c:extLst>
            <c:ext xmlns:c16="http://schemas.microsoft.com/office/drawing/2014/chart" uri="{C3380CC4-5D6E-409C-BE32-E72D297353CC}">
              <c16:uniqueId val="{00000001-44C0-4A81-B94D-085515322D11}"/>
            </c:ext>
          </c:extLst>
        </c:ser>
        <c:ser>
          <c:idx val="5"/>
          <c:order val="5"/>
          <c:tx>
            <c:strRef>
              <c:f>Sheet1!$G$1</c:f>
              <c:strCache>
                <c:ptCount val="1"/>
                <c:pt idx="0">
                  <c:v>replacement</c:v>
                </c:pt>
              </c:strCache>
            </c:strRef>
          </c:tx>
          <c:spPr>
            <a:ln w="31750">
              <a:solidFill>
                <a:schemeClr val="accent3"/>
              </a:solidFill>
            </a:ln>
          </c:spPr>
          <c:marker>
            <c:symbol val="diamond"/>
            <c:size val="5"/>
            <c:spPr>
              <a:solidFill>
                <a:schemeClr val="accent3"/>
              </a:solidFill>
              <a:ln w="41275">
                <a:solidFill>
                  <a:schemeClr val="accent3"/>
                </a:solidFill>
              </a:ln>
            </c:spPr>
          </c:marker>
          <c:dLbls>
            <c:spPr>
              <a:noFill/>
              <a:ln>
                <a:noFill/>
              </a:ln>
              <a:effectLst/>
            </c:spPr>
            <c:txPr>
              <a:bodyPr wrap="square" lIns="38100" tIns="19050" rIns="38100" bIns="19050" anchor="ctr">
                <a:spAutoFit/>
              </a:bodyPr>
              <a:lstStyle/>
              <a:p>
                <a:pPr>
                  <a:defRPr>
                    <a:solidFill>
                      <a:schemeClr val="accent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mmm\ \'yy</c:formatCode>
                <c:ptCount val="4"/>
                <c:pt idx="0">
                  <c:v>44256</c:v>
                </c:pt>
                <c:pt idx="1">
                  <c:v>44652</c:v>
                </c:pt>
                <c:pt idx="2">
                  <c:v>44986</c:v>
                </c:pt>
                <c:pt idx="3">
                  <c:v>45352</c:v>
                </c:pt>
              </c:numCache>
            </c:numRef>
          </c:cat>
          <c:val>
            <c:numRef>
              <c:f>Sheet1!$G$2:$G$5</c:f>
              <c:numCache>
                <c:formatCode>0%</c:formatCode>
                <c:ptCount val="4"/>
                <c:pt idx="0">
                  <c:v>0.16</c:v>
                </c:pt>
                <c:pt idx="1">
                  <c:v>0.2</c:v>
                </c:pt>
                <c:pt idx="2">
                  <c:v>0.22</c:v>
                </c:pt>
                <c:pt idx="3">
                  <c:v>0.27</c:v>
                </c:pt>
              </c:numCache>
            </c:numRef>
          </c:val>
          <c:smooth val="0"/>
          <c:extLst>
            <c:ext xmlns:c16="http://schemas.microsoft.com/office/drawing/2014/chart" uri="{C3380CC4-5D6E-409C-BE32-E72D297353CC}">
              <c16:uniqueId val="{00000002-44C0-4A81-B94D-085515322D11}"/>
            </c:ext>
          </c:extLst>
        </c:ser>
        <c:ser>
          <c:idx val="6"/>
          <c:order val="6"/>
          <c:tx>
            <c:strRef>
              <c:f>Sheet1!$H$1</c:f>
              <c:strCache>
                <c:ptCount val="1"/>
                <c:pt idx="0">
                  <c:v>laid off</c:v>
                </c:pt>
              </c:strCache>
            </c:strRef>
          </c:tx>
          <c:spPr>
            <a:ln w="31750">
              <a:solidFill>
                <a:schemeClr val="accent3">
                  <a:lumMod val="40000"/>
                  <a:lumOff val="60000"/>
                </a:schemeClr>
              </a:solidFill>
            </a:ln>
          </c:spPr>
          <c:marker>
            <c:symbol val="diamond"/>
            <c:size val="5"/>
            <c:spPr>
              <a:solidFill>
                <a:schemeClr val="accent3">
                  <a:lumMod val="40000"/>
                  <a:lumOff val="60000"/>
                </a:schemeClr>
              </a:solidFill>
              <a:ln w="41275">
                <a:solidFill>
                  <a:schemeClr val="accent3">
                    <a:lumMod val="40000"/>
                    <a:lumOff val="60000"/>
                  </a:schemeClr>
                </a:solidFill>
              </a:ln>
            </c:spPr>
          </c:marker>
          <c:dLbls>
            <c:spPr>
              <a:noFill/>
              <a:ln>
                <a:noFill/>
              </a:ln>
              <a:effectLst/>
            </c:spPr>
            <c:txPr>
              <a:bodyPr wrap="square" lIns="38100" tIns="19050" rIns="38100" bIns="19050" anchor="ctr">
                <a:spAutoFit/>
              </a:bodyPr>
              <a:lstStyle/>
              <a:p>
                <a:pPr>
                  <a:defRPr>
                    <a:solidFill>
                      <a:schemeClr val="accent3">
                        <a:lumMod val="40000"/>
                        <a:lumOff val="6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mmm\ \'yy</c:formatCode>
                <c:ptCount val="4"/>
                <c:pt idx="0">
                  <c:v>44256</c:v>
                </c:pt>
                <c:pt idx="1">
                  <c:v>44652</c:v>
                </c:pt>
                <c:pt idx="2">
                  <c:v>44986</c:v>
                </c:pt>
                <c:pt idx="3">
                  <c:v>45352</c:v>
                </c:pt>
              </c:numCache>
            </c:numRef>
          </c:cat>
          <c:val>
            <c:numRef>
              <c:f>Sheet1!$H$2:$H$5</c:f>
              <c:numCache>
                <c:formatCode>0%</c:formatCode>
                <c:ptCount val="4"/>
                <c:pt idx="0">
                  <c:v>0.15</c:v>
                </c:pt>
                <c:pt idx="1">
                  <c:v>0.16</c:v>
                </c:pt>
                <c:pt idx="2">
                  <c:v>0.11</c:v>
                </c:pt>
                <c:pt idx="3">
                  <c:v>0.08</c:v>
                </c:pt>
              </c:numCache>
            </c:numRef>
          </c:val>
          <c:smooth val="0"/>
          <c:extLst>
            <c:ext xmlns:c16="http://schemas.microsoft.com/office/drawing/2014/chart" uri="{C3380CC4-5D6E-409C-BE32-E72D297353CC}">
              <c16:uniqueId val="{00000003-44C0-4A81-B94D-085515322D11}"/>
            </c:ext>
          </c:extLst>
        </c:ser>
        <c:dLbls>
          <c:showLegendKey val="0"/>
          <c:showVal val="1"/>
          <c:showCatName val="0"/>
          <c:showSerName val="0"/>
          <c:showPercent val="0"/>
          <c:showBubbleSize val="0"/>
        </c:dLbls>
        <c:marker val="1"/>
        <c:smooth val="0"/>
        <c:axId val="6367872"/>
        <c:axId val="6381952"/>
      </c:lineChart>
      <c:dateAx>
        <c:axId val="6367872"/>
        <c:scaling>
          <c:orientation val="minMax"/>
        </c:scaling>
        <c:delete val="1"/>
        <c:axPos val="b"/>
        <c:numFmt formatCode="mmm\ \'yy" sourceLinked="0"/>
        <c:majorTickMark val="none"/>
        <c:minorTickMark val="none"/>
        <c:tickLblPos val="none"/>
        <c:crossAx val="6381952"/>
        <c:crosses val="autoZero"/>
        <c:auto val="0"/>
        <c:lblOffset val="0"/>
        <c:baseTimeUnit val="months"/>
        <c:majorUnit val="1"/>
        <c:majorTimeUnit val="years"/>
        <c:minorUnit val="1"/>
        <c:minorTimeUnit val="months"/>
      </c:dateAx>
      <c:valAx>
        <c:axId val="6381952"/>
        <c:scaling>
          <c:orientation val="minMax"/>
          <c:max val="1"/>
          <c:min val="0"/>
        </c:scaling>
        <c:delete val="1"/>
        <c:axPos val="l"/>
        <c:numFmt formatCode="0%" sourceLinked="1"/>
        <c:majorTickMark val="out"/>
        <c:minorTickMark val="none"/>
        <c:tickLblPos val="nextTo"/>
        <c:crossAx val="6367872"/>
        <c:crosses val="autoZero"/>
        <c:crossBetween val="midCat"/>
      </c:valAx>
      <c:spPr>
        <a:ln>
          <a:noFill/>
        </a:ln>
      </c:spPr>
    </c:plotArea>
    <c:plotVisOnly val="1"/>
    <c:dispBlanksAs val="gap"/>
    <c:showDLblsOverMax val="0"/>
  </c:chart>
  <c:spPr>
    <a:noFill/>
    <a:ln>
      <a:noFill/>
    </a:ln>
  </c:spPr>
  <c:txPr>
    <a:bodyPr/>
    <a:lstStyle/>
    <a:p>
      <a:pPr>
        <a:defRPr sz="1400">
          <a:latin typeface="Segoe UI" panose="020B0502040204020203" pitchFamily="34" charset="0"/>
          <a:cs typeface="Segoe UI" panose="020B0502040204020203"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BE03A2-8648-4978-A1EE-75849E39B206}"/>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E8564F-CCFB-4928-BC04-59F324C1671C}"/>
              </a:ext>
            </a:extLst>
          </p:cNvPr>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02EF6480-56A2-4D23-AB9E-87560F973C07}" type="datetimeFigureOut">
              <a:rPr lang="en-US" smtClean="0"/>
              <a:t>3/27/2024</a:t>
            </a:fld>
            <a:endParaRPr lang="en-US"/>
          </a:p>
        </p:txBody>
      </p:sp>
      <p:sp>
        <p:nvSpPr>
          <p:cNvPr id="4" name="Footer Placeholder 3">
            <a:extLst>
              <a:ext uri="{FF2B5EF4-FFF2-40B4-BE49-F238E27FC236}">
                <a16:creationId xmlns:a16="http://schemas.microsoft.com/office/drawing/2014/main" id="{5630852A-8523-4DD2-A1B4-C5CAF220E90D}"/>
              </a:ext>
            </a:extLst>
          </p:cNvPr>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96E140-BEE5-4B24-B93E-7F781A61E994}"/>
              </a:ext>
            </a:extLst>
          </p:cNvPr>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8DBC16F2-78F2-4E72-88FE-C5D80EAE0E36}" type="slidenum">
              <a:rPr lang="en-US" smtClean="0"/>
              <a:t>‹#›</a:t>
            </a:fld>
            <a:endParaRPr lang="en-US"/>
          </a:p>
        </p:txBody>
      </p:sp>
    </p:spTree>
    <p:extLst>
      <p:ext uri="{BB962C8B-B14F-4D97-AF65-F5344CB8AC3E}">
        <p14:creationId xmlns:p14="http://schemas.microsoft.com/office/powerpoint/2010/main" val="2990425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6D8F85BB-76DD-411D-A273-4BD6E07EF607}" type="datetimeFigureOut">
              <a:rPr lang="en-US" smtClean="0"/>
              <a:t>3/27/2024</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20C260C4-51AF-4826-886E-F331C8737171}" type="slidenum">
              <a:rPr lang="en-US" smtClean="0"/>
              <a:t>‹#›</a:t>
            </a:fld>
            <a:endParaRPr lang="en-US"/>
          </a:p>
        </p:txBody>
      </p:sp>
    </p:spTree>
    <p:extLst>
      <p:ext uri="{BB962C8B-B14F-4D97-AF65-F5344CB8AC3E}">
        <p14:creationId xmlns:p14="http://schemas.microsoft.com/office/powerpoint/2010/main" val="74137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260C4-51AF-4826-886E-F331C8737171}" type="slidenum">
              <a:rPr lang="en-US" smtClean="0"/>
              <a:t>16</a:t>
            </a:fld>
            <a:endParaRPr lang="en-US"/>
          </a:p>
        </p:txBody>
      </p:sp>
    </p:spTree>
    <p:extLst>
      <p:ext uri="{BB962C8B-B14F-4D97-AF65-F5344CB8AC3E}">
        <p14:creationId xmlns:p14="http://schemas.microsoft.com/office/powerpoint/2010/main" val="196047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260C4-51AF-4826-886E-F331C8737171}" type="slidenum">
              <a:rPr lang="en-US" smtClean="0"/>
              <a:t>35</a:t>
            </a:fld>
            <a:endParaRPr lang="en-US"/>
          </a:p>
        </p:txBody>
      </p:sp>
    </p:spTree>
    <p:extLst>
      <p:ext uri="{BB962C8B-B14F-4D97-AF65-F5344CB8AC3E}">
        <p14:creationId xmlns:p14="http://schemas.microsoft.com/office/powerpoint/2010/main" val="264193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260C4-51AF-4826-886E-F331C8737171}" type="slidenum">
              <a:rPr lang="en-US" smtClean="0"/>
              <a:t>36</a:t>
            </a:fld>
            <a:endParaRPr lang="en-US"/>
          </a:p>
        </p:txBody>
      </p:sp>
    </p:spTree>
    <p:extLst>
      <p:ext uri="{BB962C8B-B14F-4D97-AF65-F5344CB8AC3E}">
        <p14:creationId xmlns:p14="http://schemas.microsoft.com/office/powerpoint/2010/main" val="1436371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Or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D036E6-8E7A-46E5-A62C-CF5686FE4E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254AFCF-4D23-4AFD-ACE1-FAD1436B6A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8833"/>
          <a:stretch/>
        </p:blipFill>
        <p:spPr>
          <a:xfrm flipH="1">
            <a:off x="0"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5" name="Picture 4">
            <a:extLst>
              <a:ext uri="{FF2B5EF4-FFF2-40B4-BE49-F238E27FC236}">
                <a16:creationId xmlns:a16="http://schemas.microsoft.com/office/drawing/2014/main" id="{F8E63FFB-1675-4C33-8001-CF44FFA8E6A1}"/>
              </a:ext>
            </a:extLst>
          </p:cNvPr>
          <p:cNvPicPr>
            <a:picLocks noChangeAspect="1"/>
          </p:cNvPicPr>
          <p:nvPr userDrawn="1"/>
        </p:nvPicPr>
        <p:blipFill rotWithShape="1">
          <a:blip r:embed="rId3"/>
          <a:srcRect l="56732" t="44556" b="8612"/>
          <a:stretch/>
        </p:blipFill>
        <p:spPr>
          <a:xfrm>
            <a:off x="0" y="-1"/>
            <a:ext cx="6330202" cy="6858001"/>
          </a:xfrm>
          <a:prstGeom prst="rect">
            <a:avLst/>
          </a:prstGeom>
        </p:spPr>
      </p:pic>
      <p:sp>
        <p:nvSpPr>
          <p:cNvPr id="6" name="TextBox 5">
            <a:extLst>
              <a:ext uri="{FF2B5EF4-FFF2-40B4-BE49-F238E27FC236}">
                <a16:creationId xmlns:a16="http://schemas.microsoft.com/office/drawing/2014/main" id="{0F712952-A62B-4401-86DD-E07E916EBFEB}"/>
              </a:ext>
            </a:extLst>
          </p:cNvPr>
          <p:cNvSpPr txBox="1"/>
          <p:nvPr userDrawn="1"/>
        </p:nvSpPr>
        <p:spPr>
          <a:xfrm>
            <a:off x="4915468" y="6599790"/>
            <a:ext cx="7185804" cy="246221"/>
          </a:xfrm>
          <a:prstGeom prst="rect">
            <a:avLst/>
          </a:prstGeom>
          <a:noFill/>
        </p:spPr>
        <p:txBody>
          <a:bodyPr wrap="square"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a typeface="+mn-ea"/>
                <a:cs typeface="Arial" panose="020B0604020202020204" pitchFamily="34" charset="0"/>
              </a:rPr>
              <a:t>Prepared by </a:t>
            </a:r>
            <a:r>
              <a:rPr lang="en-US" sz="1000">
                <a:solidFill>
                  <a:schemeClr val="bg1"/>
                </a:solidFill>
                <a:cs typeface="Arial" panose="020B0604020202020204" pitchFamily="34" charset="0"/>
              </a:rPr>
              <a:t>Beacon Research </a:t>
            </a:r>
            <a:r>
              <a:rPr lang="en-US" sz="1000" b="0">
                <a:solidFill>
                  <a:schemeClr val="bg1"/>
                </a:solidFill>
                <a:effectLst/>
                <a:cs typeface="Arial" pitchFamily="34" charset="0"/>
              </a:rPr>
              <a:t>• </a:t>
            </a:r>
            <a:r>
              <a:rPr lang="en-US" sz="1000" b="0" baseline="0">
                <a:solidFill>
                  <a:schemeClr val="bg1"/>
                </a:solidFill>
                <a:effectLst/>
                <a:cs typeface="Arial" pitchFamily="34" charset="0"/>
              </a:rPr>
              <a:t> </a:t>
            </a:r>
            <a:r>
              <a:rPr lang="en-US" sz="1000" b="0">
                <a:solidFill>
                  <a:schemeClr val="bg1"/>
                </a:solidFill>
                <a:effectLst/>
                <a:cs typeface="Arial" pitchFamily="34" charset="0"/>
              </a:rPr>
              <a:t>6 Beacon Street, Suite 510 • </a:t>
            </a:r>
            <a:r>
              <a:rPr lang="en-US" sz="1000" b="0" baseline="0">
                <a:solidFill>
                  <a:schemeClr val="bg1"/>
                </a:solidFill>
                <a:effectLst/>
                <a:cs typeface="Arial" pitchFamily="34" charset="0"/>
              </a:rPr>
              <a:t> </a:t>
            </a:r>
            <a:r>
              <a:rPr lang="en-US" sz="1000" b="0">
                <a:solidFill>
                  <a:schemeClr val="bg1"/>
                </a:solidFill>
                <a:effectLst/>
                <a:cs typeface="Arial" pitchFamily="34" charset="0"/>
              </a:rPr>
              <a:t>Boston, MA 02108 • </a:t>
            </a:r>
            <a:r>
              <a:rPr lang="en-US" sz="1000" b="0" baseline="0">
                <a:solidFill>
                  <a:schemeClr val="bg1"/>
                </a:solidFill>
                <a:effectLst/>
                <a:cs typeface="Arial" pitchFamily="34" charset="0"/>
              </a:rPr>
              <a:t> </a:t>
            </a:r>
            <a:r>
              <a:rPr lang="en-US" sz="1000" b="0">
                <a:solidFill>
                  <a:schemeClr val="bg1"/>
                </a:solidFill>
                <a:effectLst/>
                <a:cs typeface="Arial" pitchFamily="34" charset="0"/>
              </a:rPr>
              <a:t>617.939.0125 • </a:t>
            </a:r>
            <a:r>
              <a:rPr lang="en-US" sz="1000" b="0" baseline="0">
                <a:solidFill>
                  <a:schemeClr val="bg1"/>
                </a:solidFill>
                <a:effectLst/>
                <a:cs typeface="Arial" pitchFamily="34" charset="0"/>
              </a:rPr>
              <a:t> </a:t>
            </a:r>
            <a:r>
              <a:rPr lang="en-US" sz="1000" b="0">
                <a:solidFill>
                  <a:schemeClr val="bg1"/>
                </a:solidFill>
                <a:effectLst/>
                <a:cs typeface="Arial" pitchFamily="34" charset="0"/>
              </a:rPr>
              <a:t>www.BeaconResearch.com</a:t>
            </a:r>
          </a:p>
        </p:txBody>
      </p:sp>
      <p:grpSp>
        <p:nvGrpSpPr>
          <p:cNvPr id="7" name="Group 6">
            <a:extLst>
              <a:ext uri="{FF2B5EF4-FFF2-40B4-BE49-F238E27FC236}">
                <a16:creationId xmlns:a16="http://schemas.microsoft.com/office/drawing/2014/main" id="{A0A7988F-BBAA-431A-848F-EA39132CCE23}"/>
              </a:ext>
            </a:extLst>
          </p:cNvPr>
          <p:cNvGrpSpPr/>
          <p:nvPr userDrawn="1"/>
        </p:nvGrpSpPr>
        <p:grpSpPr>
          <a:xfrm>
            <a:off x="7137861" y="1054803"/>
            <a:ext cx="4254500" cy="1737360"/>
            <a:chOff x="7041792" y="11989"/>
            <a:chExt cx="4254500" cy="1737360"/>
          </a:xfrm>
        </p:grpSpPr>
        <p:pic>
          <p:nvPicPr>
            <p:cNvPr id="8" name="Picture 7">
              <a:extLst>
                <a:ext uri="{FF2B5EF4-FFF2-40B4-BE49-F238E27FC236}">
                  <a16:creationId xmlns:a16="http://schemas.microsoft.com/office/drawing/2014/main" id="{321497A8-F0C2-40E4-8A84-18BB5D1A3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500" y="11989"/>
              <a:ext cx="3041084" cy="1737360"/>
            </a:xfrm>
            <a:prstGeom prst="rect">
              <a:avLst/>
            </a:prstGeom>
          </p:spPr>
        </p:pic>
        <p:cxnSp>
          <p:nvCxnSpPr>
            <p:cNvPr id="9" name="Straight Connector 8">
              <a:extLst>
                <a:ext uri="{FF2B5EF4-FFF2-40B4-BE49-F238E27FC236}">
                  <a16:creationId xmlns:a16="http://schemas.microsoft.com/office/drawing/2014/main" id="{37331450-DE0C-48E4-BBB9-1B109B5433C0}"/>
                </a:ext>
              </a:extLst>
            </p:cNvPr>
            <p:cNvCxnSpPr>
              <a:cxnSpLocks/>
            </p:cNvCxnSpPr>
            <p:nvPr/>
          </p:nvCxnSpPr>
          <p:spPr>
            <a:xfrm>
              <a:off x="7041792" y="1641664"/>
              <a:ext cx="42545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Title 12">
            <a:extLst>
              <a:ext uri="{FF2B5EF4-FFF2-40B4-BE49-F238E27FC236}">
                <a16:creationId xmlns:a16="http://schemas.microsoft.com/office/drawing/2014/main" id="{D9F91EE6-1D94-4C3A-8E4C-2E88CF516224}"/>
              </a:ext>
            </a:extLst>
          </p:cNvPr>
          <p:cNvSpPr>
            <a:spLocks noGrp="1"/>
          </p:cNvSpPr>
          <p:nvPr>
            <p:ph type="title" hasCustomPrompt="1"/>
          </p:nvPr>
        </p:nvSpPr>
        <p:spPr>
          <a:xfrm>
            <a:off x="6331408" y="2814762"/>
            <a:ext cx="5769864" cy="859536"/>
          </a:xfrm>
          <a:prstGeom prst="rect">
            <a:avLst/>
          </a:prstGeom>
        </p:spPr>
        <p:txBody>
          <a:bodyPr lIns="0" tIns="0" rIns="0" bIns="0">
            <a:noAutofit/>
          </a:bodyPr>
          <a:lstStyle>
            <a:lvl1pPr algn="ctr">
              <a:lnSpc>
                <a:spcPct val="100000"/>
              </a:lnSpc>
              <a:defRPr sz="2800" b="1">
                <a:solidFill>
                  <a:schemeClr val="bg1"/>
                </a:solidFill>
              </a:defRPr>
            </a:lvl1pPr>
          </a:lstStyle>
          <a:p>
            <a:r>
              <a:rPr lang="en-US"/>
              <a:t>Presentation Title</a:t>
            </a:r>
            <a:br>
              <a:rPr lang="en-US"/>
            </a:br>
            <a:endParaRPr lang="en-US"/>
          </a:p>
        </p:txBody>
      </p:sp>
      <p:sp>
        <p:nvSpPr>
          <p:cNvPr id="16" name="Text Placeholder 15">
            <a:extLst>
              <a:ext uri="{FF2B5EF4-FFF2-40B4-BE49-F238E27FC236}">
                <a16:creationId xmlns:a16="http://schemas.microsoft.com/office/drawing/2014/main" id="{6E801324-2399-45C9-9BE0-561AF7359EAA}"/>
              </a:ext>
            </a:extLst>
          </p:cNvPr>
          <p:cNvSpPr>
            <a:spLocks noGrp="1"/>
          </p:cNvSpPr>
          <p:nvPr>
            <p:ph type="body" sz="quarter" idx="10" hasCustomPrompt="1"/>
          </p:nvPr>
        </p:nvSpPr>
        <p:spPr>
          <a:xfrm>
            <a:off x="6331408" y="3800357"/>
            <a:ext cx="5769864" cy="553998"/>
          </a:xfrm>
          <a:prstGeom prst="rect">
            <a:avLst/>
          </a:prstGeom>
        </p:spPr>
        <p:txBody>
          <a:bodyPr lIns="0" tIns="0" rIns="0" bIns="0">
            <a:noAutofit/>
          </a:bodyPr>
          <a:lstStyle>
            <a:lvl1pPr marL="0" indent="0" algn="ctr">
              <a:lnSpc>
                <a:spcPct val="100000"/>
              </a:lnSpc>
              <a:spcBef>
                <a:spcPts val="0"/>
              </a:spcBef>
              <a:buNone/>
              <a:defRPr sz="1800">
                <a:solidFill>
                  <a:schemeClr val="accent4"/>
                </a:solidFill>
              </a:defRPr>
            </a:lvl1pPr>
          </a:lstStyle>
          <a:p>
            <a:pPr lvl="0"/>
            <a:r>
              <a:rPr lang="en-US"/>
              <a:t>Subtitle</a:t>
            </a:r>
          </a:p>
          <a:p>
            <a:pPr lvl="0"/>
            <a:endParaRPr lang="en-US"/>
          </a:p>
        </p:txBody>
      </p:sp>
      <p:sp>
        <p:nvSpPr>
          <p:cNvPr id="17" name="Text Placeholder 15">
            <a:extLst>
              <a:ext uri="{FF2B5EF4-FFF2-40B4-BE49-F238E27FC236}">
                <a16:creationId xmlns:a16="http://schemas.microsoft.com/office/drawing/2014/main" id="{68976232-593F-4351-AE22-FABCE3AD80F8}"/>
              </a:ext>
            </a:extLst>
          </p:cNvPr>
          <p:cNvSpPr>
            <a:spLocks noGrp="1"/>
          </p:cNvSpPr>
          <p:nvPr>
            <p:ph type="body" sz="quarter" idx="11" hasCustomPrompt="1"/>
          </p:nvPr>
        </p:nvSpPr>
        <p:spPr>
          <a:xfrm>
            <a:off x="6324844" y="4480414"/>
            <a:ext cx="5769864" cy="276999"/>
          </a:xfrm>
          <a:prstGeom prst="rect">
            <a:avLst/>
          </a:prstGeom>
        </p:spPr>
        <p:txBody>
          <a:bodyPr lIns="0" tIns="0" rIns="0" bIns="0">
            <a:noAutofit/>
          </a:bodyPr>
          <a:lstStyle>
            <a:lvl1pPr marL="0" indent="0" algn="ctr">
              <a:lnSpc>
                <a:spcPct val="100000"/>
              </a:lnSpc>
              <a:spcBef>
                <a:spcPts val="0"/>
              </a:spcBef>
              <a:buNone/>
              <a:defRPr sz="1800">
                <a:solidFill>
                  <a:schemeClr val="accent4"/>
                </a:solidFill>
              </a:defRPr>
            </a:lvl1pPr>
          </a:lstStyle>
          <a:p>
            <a:pPr lvl="0"/>
            <a:r>
              <a:rPr lang="en-US"/>
              <a:t>Month DD, </a:t>
            </a:r>
            <a:r>
              <a:rPr lang="en-US" err="1"/>
              <a:t>YYYY</a:t>
            </a:r>
            <a:endParaRPr lang="en-US"/>
          </a:p>
        </p:txBody>
      </p:sp>
    </p:spTree>
    <p:extLst>
      <p:ext uri="{BB962C8B-B14F-4D97-AF65-F5344CB8AC3E}">
        <p14:creationId xmlns:p14="http://schemas.microsoft.com/office/powerpoint/2010/main" val="352183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37D5BE-E55F-43C2-AD5D-96C2E9AA8034}"/>
              </a:ext>
            </a:extLst>
          </p:cNvPr>
          <p:cNvSpPr/>
          <p:nvPr userDrawn="1"/>
        </p:nvSpPr>
        <p:spPr>
          <a:xfrm>
            <a:off x="0" y="0"/>
            <a:ext cx="12192000" cy="86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b="1">
              <a:latin typeface="Segoe UI" panose="020B0502040204020203" pitchFamily="34" charset="0"/>
              <a:ea typeface="Segoe UI Black" panose="020B0A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301B2346-1855-4D6C-8C3C-07F8D3641072}"/>
              </a:ext>
            </a:extLst>
          </p:cNvPr>
          <p:cNvSpPr/>
          <p:nvPr userDrawn="1"/>
        </p:nvSpPr>
        <p:spPr>
          <a:xfrm>
            <a:off x="-1525" y="868680"/>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b="1">
              <a:latin typeface="Segoe UI" panose="020B0502040204020203" pitchFamily="34" charset="0"/>
              <a:ea typeface="Segoe UI Black" panose="020B0A02040204020203" pitchFamily="34" charset="0"/>
              <a:cs typeface="Segoe UI" panose="020B0502040204020203" pitchFamily="34" charset="0"/>
            </a:endParaRPr>
          </a:p>
        </p:txBody>
      </p:sp>
      <p:sp>
        <p:nvSpPr>
          <p:cNvPr id="7" name="Title 6">
            <a:extLst>
              <a:ext uri="{FF2B5EF4-FFF2-40B4-BE49-F238E27FC236}">
                <a16:creationId xmlns:a16="http://schemas.microsoft.com/office/drawing/2014/main" id="{4229F41F-8321-4203-BF62-324A5B55A39C}"/>
              </a:ext>
            </a:extLst>
          </p:cNvPr>
          <p:cNvSpPr>
            <a:spLocks noGrp="1"/>
          </p:cNvSpPr>
          <p:nvPr>
            <p:ph type="title"/>
          </p:nvPr>
        </p:nvSpPr>
        <p:spPr>
          <a:xfrm>
            <a:off x="457200" y="91440"/>
            <a:ext cx="10744200" cy="685800"/>
          </a:xfrm>
          <a:prstGeom prst="rect">
            <a:avLst/>
          </a:prstGeom>
        </p:spPr>
        <p:txBody>
          <a:bodyPr lIns="0" tIns="0" rIns="0" bIns="0" anchor="b"/>
          <a:lstStyle>
            <a:lvl1pPr>
              <a:defRPr sz="2200" b="1">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B9C040DE-2A72-4E74-93DB-9BB2C67A1574}"/>
              </a:ext>
            </a:extLst>
          </p:cNvPr>
          <p:cNvSpPr/>
          <p:nvPr userDrawn="1"/>
        </p:nvSpPr>
        <p:spPr>
          <a:xfrm>
            <a:off x="-3050" y="0"/>
            <a:ext cx="12192000" cy="6858000"/>
          </a:xfrm>
          <a:prstGeom prst="rect">
            <a:avLst/>
          </a:prstGeom>
          <a:gradFill flip="none" rotWithShape="1">
            <a:gsLst>
              <a:gs pos="0">
                <a:schemeClr val="bg1"/>
              </a:gs>
              <a:gs pos="63000">
                <a:schemeClr val="bg1"/>
              </a:gs>
              <a:gs pos="66000">
                <a:srgbClr val="FF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p:txBody>
      </p:sp>
      <p:grpSp>
        <p:nvGrpSpPr>
          <p:cNvPr id="15" name="Group 14">
            <a:extLst>
              <a:ext uri="{FF2B5EF4-FFF2-40B4-BE49-F238E27FC236}">
                <a16:creationId xmlns:a16="http://schemas.microsoft.com/office/drawing/2014/main" id="{A91B484E-E921-4FC5-90A9-C48810330E23}"/>
              </a:ext>
            </a:extLst>
          </p:cNvPr>
          <p:cNvGrpSpPr/>
          <p:nvPr userDrawn="1"/>
        </p:nvGrpSpPr>
        <p:grpSpPr>
          <a:xfrm>
            <a:off x="11305032" y="0"/>
            <a:ext cx="886968" cy="868680"/>
            <a:chOff x="8953500" y="2476500"/>
            <a:chExt cx="886968" cy="868680"/>
          </a:xfrm>
        </p:grpSpPr>
        <p:sp>
          <p:nvSpPr>
            <p:cNvPr id="16" name="Flowchart: Delay 15">
              <a:extLst>
                <a:ext uri="{FF2B5EF4-FFF2-40B4-BE49-F238E27FC236}">
                  <a16:creationId xmlns:a16="http://schemas.microsoft.com/office/drawing/2014/main" id="{6B520671-8864-4F5B-9407-77D6D1175307}"/>
                </a:ext>
              </a:extLst>
            </p:cNvPr>
            <p:cNvSpPr/>
            <p:nvPr/>
          </p:nvSpPr>
          <p:spPr>
            <a:xfrm flipH="1">
              <a:off x="8953500" y="2476500"/>
              <a:ext cx="886968" cy="868680"/>
            </a:xfrm>
            <a:prstGeom prst="flowChartDelay">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77939B2-A59B-45BE-BD7E-207B646EA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8364" y="2522220"/>
              <a:ext cx="777240" cy="777240"/>
            </a:xfrm>
            <a:prstGeom prst="rect">
              <a:avLst/>
            </a:prstGeom>
          </p:spPr>
        </p:pic>
      </p:grpSp>
    </p:spTree>
    <p:extLst>
      <p:ext uri="{BB962C8B-B14F-4D97-AF65-F5344CB8AC3E}">
        <p14:creationId xmlns:p14="http://schemas.microsoft.com/office/powerpoint/2010/main" val="244473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mo Inser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C040DE-2A72-4E74-93DB-9BB2C67A1574}"/>
              </a:ext>
            </a:extLst>
          </p:cNvPr>
          <p:cNvSpPr/>
          <p:nvPr userDrawn="1"/>
        </p:nvSpPr>
        <p:spPr>
          <a:xfrm>
            <a:off x="0" y="0"/>
            <a:ext cx="12192000" cy="6858000"/>
          </a:xfrm>
          <a:prstGeom prst="rect">
            <a:avLst/>
          </a:prstGeom>
          <a:gradFill flip="none" rotWithShape="1">
            <a:gsLst>
              <a:gs pos="0">
                <a:schemeClr val="bg1"/>
              </a:gs>
              <a:gs pos="63000">
                <a:schemeClr val="bg1"/>
              </a:gs>
              <a:gs pos="66000">
                <a:srgbClr val="FF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p:txBody>
      </p:sp>
      <p:sp>
        <p:nvSpPr>
          <p:cNvPr id="4" name="Rectangle 3">
            <a:extLst>
              <a:ext uri="{FF2B5EF4-FFF2-40B4-BE49-F238E27FC236}">
                <a16:creationId xmlns:a16="http://schemas.microsoft.com/office/drawing/2014/main" id="{5137D5BE-E55F-43C2-AD5D-96C2E9AA8034}"/>
              </a:ext>
            </a:extLst>
          </p:cNvPr>
          <p:cNvSpPr/>
          <p:nvPr userDrawn="1"/>
        </p:nvSpPr>
        <p:spPr>
          <a:xfrm>
            <a:off x="0" y="0"/>
            <a:ext cx="12192000" cy="502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b="1">
              <a:latin typeface="Segoe UI" panose="020B0502040204020203" pitchFamily="34" charset="0"/>
              <a:ea typeface="Segoe UI Black" panose="020B0A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301B2346-1855-4D6C-8C3C-07F8D3641072}"/>
              </a:ext>
            </a:extLst>
          </p:cNvPr>
          <p:cNvSpPr/>
          <p:nvPr userDrawn="1"/>
        </p:nvSpPr>
        <p:spPr>
          <a:xfrm>
            <a:off x="0" y="502920"/>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b="1">
              <a:latin typeface="Segoe UI" panose="020B0502040204020203" pitchFamily="34" charset="0"/>
              <a:ea typeface="Segoe UI Black" panose="020B0A02040204020203" pitchFamily="34" charset="0"/>
              <a:cs typeface="Segoe UI" panose="020B0502040204020203" pitchFamily="34" charset="0"/>
            </a:endParaRPr>
          </a:p>
        </p:txBody>
      </p:sp>
      <p:sp>
        <p:nvSpPr>
          <p:cNvPr id="7" name="Title 6">
            <a:extLst>
              <a:ext uri="{FF2B5EF4-FFF2-40B4-BE49-F238E27FC236}">
                <a16:creationId xmlns:a16="http://schemas.microsoft.com/office/drawing/2014/main" id="{4229F41F-8321-4203-BF62-324A5B55A39C}"/>
              </a:ext>
            </a:extLst>
          </p:cNvPr>
          <p:cNvSpPr>
            <a:spLocks noGrp="1"/>
          </p:cNvSpPr>
          <p:nvPr>
            <p:ph type="title"/>
          </p:nvPr>
        </p:nvSpPr>
        <p:spPr>
          <a:xfrm>
            <a:off x="303276" y="91440"/>
            <a:ext cx="11585448" cy="360099"/>
          </a:xfrm>
          <a:prstGeom prst="rect">
            <a:avLst/>
          </a:prstGeom>
        </p:spPr>
        <p:txBody>
          <a:bodyPr lIns="0" tIns="0" rIns="0" bIns="0" anchor="ctr">
            <a:noAutofit/>
          </a:bodyPr>
          <a:lstStyle>
            <a:lvl1pPr algn="ctr">
              <a:defRPr sz="2600" b="1">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6E880775-E95A-4EB1-A4C9-D6E1F211EFA6}"/>
              </a:ext>
            </a:extLst>
          </p:cNvPr>
          <p:cNvSpPr txBox="1"/>
          <p:nvPr userDrawn="1"/>
        </p:nvSpPr>
        <p:spPr>
          <a:xfrm>
            <a:off x="12335256" y="685800"/>
            <a:ext cx="3383280" cy="430887"/>
          </a:xfrm>
          <a:prstGeom prst="rect">
            <a:avLst/>
          </a:prstGeom>
          <a:noFill/>
        </p:spPr>
        <p:txBody>
          <a:bodyPr wrap="square" lIns="0" tIns="0" rIns="0" bIns="0" rtlCol="0">
            <a:spAutoFit/>
          </a:bodyPr>
          <a:lstStyle/>
          <a:p>
            <a:pPr algn="l"/>
            <a:r>
              <a:rPr lang="en-US" sz="1400"/>
              <a:t>Align top item at .75” from top</a:t>
            </a:r>
          </a:p>
          <a:p>
            <a:pPr algn="l"/>
            <a:r>
              <a:rPr lang="en-US" sz="1400"/>
              <a:t>Change slide text to 18 (main) / 14 (subs)</a:t>
            </a:r>
          </a:p>
        </p:txBody>
      </p:sp>
    </p:spTree>
    <p:extLst>
      <p:ext uri="{BB962C8B-B14F-4D97-AF65-F5344CB8AC3E}">
        <p14:creationId xmlns:p14="http://schemas.microsoft.com/office/powerpoint/2010/main" val="32296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LH">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D036E6-8E7A-46E5-A62C-CF5686FE4E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712952-A62B-4401-86DD-E07E916EBFEB}"/>
              </a:ext>
            </a:extLst>
          </p:cNvPr>
          <p:cNvSpPr txBox="1"/>
          <p:nvPr userDrawn="1"/>
        </p:nvSpPr>
        <p:spPr>
          <a:xfrm>
            <a:off x="4915468" y="6599790"/>
            <a:ext cx="7185804" cy="246221"/>
          </a:xfrm>
          <a:prstGeom prst="rect">
            <a:avLst/>
          </a:prstGeom>
          <a:noFill/>
        </p:spPr>
        <p:txBody>
          <a:bodyPr wrap="square"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a typeface="+mn-ea"/>
                <a:cs typeface="Arial" panose="020B0604020202020204" pitchFamily="34" charset="0"/>
              </a:rPr>
              <a:t>Prepared by </a:t>
            </a:r>
            <a:r>
              <a:rPr lang="en-US" sz="1000">
                <a:solidFill>
                  <a:schemeClr val="bg1"/>
                </a:solidFill>
                <a:cs typeface="Arial" panose="020B0604020202020204" pitchFamily="34" charset="0"/>
              </a:rPr>
              <a:t>Beacon Research </a:t>
            </a:r>
            <a:r>
              <a:rPr lang="en-US" sz="1000" b="0">
                <a:solidFill>
                  <a:schemeClr val="bg1"/>
                </a:solidFill>
                <a:effectLst/>
                <a:cs typeface="Arial" pitchFamily="34" charset="0"/>
              </a:rPr>
              <a:t>• </a:t>
            </a:r>
            <a:r>
              <a:rPr lang="en-US" sz="1000" b="0" baseline="0">
                <a:solidFill>
                  <a:schemeClr val="bg1"/>
                </a:solidFill>
                <a:effectLst/>
                <a:cs typeface="Arial" pitchFamily="34" charset="0"/>
              </a:rPr>
              <a:t> </a:t>
            </a:r>
            <a:r>
              <a:rPr lang="en-US" sz="1000" b="0">
                <a:solidFill>
                  <a:schemeClr val="bg1"/>
                </a:solidFill>
                <a:effectLst/>
                <a:cs typeface="Arial" pitchFamily="34" charset="0"/>
              </a:rPr>
              <a:t>6 Beacon Street, Suite 510 • </a:t>
            </a:r>
            <a:r>
              <a:rPr lang="en-US" sz="1000" b="0" baseline="0">
                <a:solidFill>
                  <a:schemeClr val="bg1"/>
                </a:solidFill>
                <a:effectLst/>
                <a:cs typeface="Arial" pitchFamily="34" charset="0"/>
              </a:rPr>
              <a:t> </a:t>
            </a:r>
            <a:r>
              <a:rPr lang="en-US" sz="1000" b="0">
                <a:solidFill>
                  <a:schemeClr val="bg1"/>
                </a:solidFill>
                <a:effectLst/>
                <a:cs typeface="Arial" pitchFamily="34" charset="0"/>
              </a:rPr>
              <a:t>Boston, MA 02108 • </a:t>
            </a:r>
            <a:r>
              <a:rPr lang="en-US" sz="1000" b="0" baseline="0">
                <a:solidFill>
                  <a:schemeClr val="bg1"/>
                </a:solidFill>
                <a:effectLst/>
                <a:cs typeface="Arial" pitchFamily="34" charset="0"/>
              </a:rPr>
              <a:t> </a:t>
            </a:r>
            <a:r>
              <a:rPr lang="en-US" sz="1000" b="0">
                <a:solidFill>
                  <a:schemeClr val="bg1"/>
                </a:solidFill>
                <a:effectLst/>
                <a:cs typeface="Arial" pitchFamily="34" charset="0"/>
              </a:rPr>
              <a:t>617.939.0125 • </a:t>
            </a:r>
            <a:r>
              <a:rPr lang="en-US" sz="1000" b="0" baseline="0">
                <a:solidFill>
                  <a:schemeClr val="bg1"/>
                </a:solidFill>
                <a:effectLst/>
                <a:cs typeface="Arial" pitchFamily="34" charset="0"/>
              </a:rPr>
              <a:t> </a:t>
            </a:r>
            <a:r>
              <a:rPr lang="en-US" sz="1000" b="0">
                <a:solidFill>
                  <a:schemeClr val="bg1"/>
                </a:solidFill>
                <a:effectLst/>
                <a:cs typeface="Arial" pitchFamily="34" charset="0"/>
              </a:rPr>
              <a:t>www.BeaconResearch.com</a:t>
            </a:r>
          </a:p>
        </p:txBody>
      </p:sp>
      <p:grpSp>
        <p:nvGrpSpPr>
          <p:cNvPr id="7" name="Group 6">
            <a:extLst>
              <a:ext uri="{FF2B5EF4-FFF2-40B4-BE49-F238E27FC236}">
                <a16:creationId xmlns:a16="http://schemas.microsoft.com/office/drawing/2014/main" id="{A0A7988F-BBAA-431A-848F-EA39132CCE23}"/>
              </a:ext>
            </a:extLst>
          </p:cNvPr>
          <p:cNvGrpSpPr/>
          <p:nvPr userDrawn="1"/>
        </p:nvGrpSpPr>
        <p:grpSpPr>
          <a:xfrm>
            <a:off x="7137861" y="1054803"/>
            <a:ext cx="4254500" cy="1737360"/>
            <a:chOff x="7041792" y="11989"/>
            <a:chExt cx="4254500" cy="1737360"/>
          </a:xfrm>
        </p:grpSpPr>
        <p:pic>
          <p:nvPicPr>
            <p:cNvPr id="8" name="Picture 7">
              <a:extLst>
                <a:ext uri="{FF2B5EF4-FFF2-40B4-BE49-F238E27FC236}">
                  <a16:creationId xmlns:a16="http://schemas.microsoft.com/office/drawing/2014/main" id="{321497A8-F0C2-40E4-8A84-18BB5D1A3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500" y="11989"/>
              <a:ext cx="3041084" cy="1737360"/>
            </a:xfrm>
            <a:prstGeom prst="rect">
              <a:avLst/>
            </a:prstGeom>
          </p:spPr>
        </p:pic>
        <p:cxnSp>
          <p:nvCxnSpPr>
            <p:cNvPr id="9" name="Straight Connector 8">
              <a:extLst>
                <a:ext uri="{FF2B5EF4-FFF2-40B4-BE49-F238E27FC236}">
                  <a16:creationId xmlns:a16="http://schemas.microsoft.com/office/drawing/2014/main" id="{37331450-DE0C-48E4-BBB9-1B109B5433C0}"/>
                </a:ext>
              </a:extLst>
            </p:cNvPr>
            <p:cNvCxnSpPr>
              <a:cxnSpLocks/>
            </p:cNvCxnSpPr>
            <p:nvPr/>
          </p:nvCxnSpPr>
          <p:spPr>
            <a:xfrm>
              <a:off x="7041792" y="1641664"/>
              <a:ext cx="42545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Title 12">
            <a:extLst>
              <a:ext uri="{FF2B5EF4-FFF2-40B4-BE49-F238E27FC236}">
                <a16:creationId xmlns:a16="http://schemas.microsoft.com/office/drawing/2014/main" id="{D9F91EE6-1D94-4C3A-8E4C-2E88CF516224}"/>
              </a:ext>
            </a:extLst>
          </p:cNvPr>
          <p:cNvSpPr>
            <a:spLocks noGrp="1"/>
          </p:cNvSpPr>
          <p:nvPr>
            <p:ph type="title" hasCustomPrompt="1"/>
          </p:nvPr>
        </p:nvSpPr>
        <p:spPr>
          <a:xfrm>
            <a:off x="6331408" y="2814762"/>
            <a:ext cx="5769864" cy="859536"/>
          </a:xfrm>
          <a:prstGeom prst="rect">
            <a:avLst/>
          </a:prstGeom>
        </p:spPr>
        <p:txBody>
          <a:bodyPr lIns="0" tIns="0" rIns="0" bIns="0">
            <a:noAutofit/>
          </a:bodyPr>
          <a:lstStyle>
            <a:lvl1pPr algn="ctr">
              <a:lnSpc>
                <a:spcPct val="100000"/>
              </a:lnSpc>
              <a:defRPr sz="2800" b="1">
                <a:solidFill>
                  <a:schemeClr val="bg1"/>
                </a:solidFill>
              </a:defRPr>
            </a:lvl1pPr>
          </a:lstStyle>
          <a:p>
            <a:r>
              <a:rPr lang="en-US"/>
              <a:t>Presentation Title</a:t>
            </a:r>
            <a:br>
              <a:rPr lang="en-US"/>
            </a:br>
            <a:endParaRPr lang="en-US"/>
          </a:p>
        </p:txBody>
      </p:sp>
      <p:sp>
        <p:nvSpPr>
          <p:cNvPr id="16" name="Text Placeholder 15">
            <a:extLst>
              <a:ext uri="{FF2B5EF4-FFF2-40B4-BE49-F238E27FC236}">
                <a16:creationId xmlns:a16="http://schemas.microsoft.com/office/drawing/2014/main" id="{6E801324-2399-45C9-9BE0-561AF7359EAA}"/>
              </a:ext>
            </a:extLst>
          </p:cNvPr>
          <p:cNvSpPr>
            <a:spLocks noGrp="1"/>
          </p:cNvSpPr>
          <p:nvPr>
            <p:ph type="body" sz="quarter" idx="10" hasCustomPrompt="1"/>
          </p:nvPr>
        </p:nvSpPr>
        <p:spPr>
          <a:xfrm>
            <a:off x="6331408" y="3800357"/>
            <a:ext cx="5769864" cy="553998"/>
          </a:xfrm>
          <a:prstGeom prst="rect">
            <a:avLst/>
          </a:prstGeom>
        </p:spPr>
        <p:txBody>
          <a:bodyPr lIns="0" tIns="0" rIns="0" bIns="0">
            <a:noAutofit/>
          </a:bodyPr>
          <a:lstStyle>
            <a:lvl1pPr marL="0" indent="0" algn="ctr">
              <a:lnSpc>
                <a:spcPct val="100000"/>
              </a:lnSpc>
              <a:spcBef>
                <a:spcPts val="0"/>
              </a:spcBef>
              <a:buNone/>
              <a:defRPr sz="1800">
                <a:solidFill>
                  <a:schemeClr val="accent4"/>
                </a:solidFill>
              </a:defRPr>
            </a:lvl1pPr>
          </a:lstStyle>
          <a:p>
            <a:pPr lvl="0"/>
            <a:r>
              <a:rPr lang="en-US"/>
              <a:t>Subtitle</a:t>
            </a:r>
          </a:p>
          <a:p>
            <a:pPr lvl="0"/>
            <a:endParaRPr lang="en-US"/>
          </a:p>
        </p:txBody>
      </p:sp>
      <p:sp>
        <p:nvSpPr>
          <p:cNvPr id="17" name="Text Placeholder 15">
            <a:extLst>
              <a:ext uri="{FF2B5EF4-FFF2-40B4-BE49-F238E27FC236}">
                <a16:creationId xmlns:a16="http://schemas.microsoft.com/office/drawing/2014/main" id="{68976232-593F-4351-AE22-FABCE3AD80F8}"/>
              </a:ext>
            </a:extLst>
          </p:cNvPr>
          <p:cNvSpPr>
            <a:spLocks noGrp="1"/>
          </p:cNvSpPr>
          <p:nvPr>
            <p:ph type="body" sz="quarter" idx="11" hasCustomPrompt="1"/>
          </p:nvPr>
        </p:nvSpPr>
        <p:spPr>
          <a:xfrm>
            <a:off x="6324844" y="4480414"/>
            <a:ext cx="5769864" cy="276999"/>
          </a:xfrm>
          <a:prstGeom prst="rect">
            <a:avLst/>
          </a:prstGeom>
        </p:spPr>
        <p:txBody>
          <a:bodyPr lIns="0" tIns="0" rIns="0" bIns="0">
            <a:noAutofit/>
          </a:bodyPr>
          <a:lstStyle>
            <a:lvl1pPr marL="0" indent="0" algn="ctr">
              <a:lnSpc>
                <a:spcPct val="100000"/>
              </a:lnSpc>
              <a:spcBef>
                <a:spcPts val="0"/>
              </a:spcBef>
              <a:buNone/>
              <a:defRPr sz="1800">
                <a:solidFill>
                  <a:schemeClr val="accent4"/>
                </a:solidFill>
              </a:defRPr>
            </a:lvl1pPr>
          </a:lstStyle>
          <a:p>
            <a:pPr lvl="0"/>
            <a:r>
              <a:rPr lang="en-US"/>
              <a:t>Month DD, </a:t>
            </a:r>
            <a:r>
              <a:rPr lang="en-US" err="1"/>
              <a:t>YYYY</a:t>
            </a:r>
            <a:endParaRPr lang="en-US"/>
          </a:p>
        </p:txBody>
      </p:sp>
      <p:pic>
        <p:nvPicPr>
          <p:cNvPr id="14" name="Picture 13">
            <a:extLst>
              <a:ext uri="{FF2B5EF4-FFF2-40B4-BE49-F238E27FC236}">
                <a16:creationId xmlns:a16="http://schemas.microsoft.com/office/drawing/2014/main" id="{26F9AD2E-EB47-4DE0-B2F9-3F92218C1F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564" r="14261" b="19149"/>
          <a:stretch/>
        </p:blipFill>
        <p:spPr>
          <a:xfrm flipH="1">
            <a:off x="0"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5" name="Picture 4">
            <a:extLst>
              <a:ext uri="{FF2B5EF4-FFF2-40B4-BE49-F238E27FC236}">
                <a16:creationId xmlns:a16="http://schemas.microsoft.com/office/drawing/2014/main" id="{F8E63FFB-1675-4C33-8001-CF44FFA8E6A1}"/>
              </a:ext>
            </a:extLst>
          </p:cNvPr>
          <p:cNvPicPr>
            <a:picLocks noChangeAspect="1"/>
          </p:cNvPicPr>
          <p:nvPr userDrawn="1"/>
        </p:nvPicPr>
        <p:blipFill rotWithShape="1">
          <a:blip r:embed="rId4"/>
          <a:srcRect l="56732" t="44556" b="8612"/>
          <a:stretch/>
        </p:blipFill>
        <p:spPr>
          <a:xfrm>
            <a:off x="0" y="-1"/>
            <a:ext cx="6330202" cy="6858001"/>
          </a:xfrm>
          <a:prstGeom prst="rect">
            <a:avLst/>
          </a:prstGeom>
        </p:spPr>
      </p:pic>
    </p:spTree>
    <p:extLst>
      <p:ext uri="{BB962C8B-B14F-4D97-AF65-F5344CB8AC3E}">
        <p14:creationId xmlns:p14="http://schemas.microsoft.com/office/powerpoint/2010/main" val="157608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Orb">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4BF3FB0-8796-4A43-93F2-573D7A870EFC}"/>
              </a:ext>
            </a:extLst>
          </p:cNvPr>
          <p:cNvCxnSpPr>
            <a:cxnSpLocks/>
          </p:cNvCxnSpPr>
          <p:nvPr userDrawn="1"/>
        </p:nvCxnSpPr>
        <p:spPr>
          <a:xfrm>
            <a:off x="654049" y="2467164"/>
            <a:ext cx="42545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C7B1A7E-3FE9-44A1-B822-E606FC2A72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8833"/>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6" name="Picture 5">
            <a:extLst>
              <a:ext uri="{FF2B5EF4-FFF2-40B4-BE49-F238E27FC236}">
                <a16:creationId xmlns:a16="http://schemas.microsoft.com/office/drawing/2014/main" id="{184BFD86-4AD3-43E0-9A65-5572B08A43A5}"/>
              </a:ext>
            </a:extLst>
          </p:cNvPr>
          <p:cNvPicPr>
            <a:picLocks noChangeAspect="1"/>
          </p:cNvPicPr>
          <p:nvPr userDrawn="1"/>
        </p:nvPicPr>
        <p:blipFill rotWithShape="1">
          <a:blip r:embed="rId3"/>
          <a:srcRect t="44661" r="56626" b="8464"/>
          <a:stretch/>
        </p:blipFill>
        <p:spPr>
          <a:xfrm>
            <a:off x="5852157" y="0"/>
            <a:ext cx="6339843" cy="6857990"/>
          </a:xfrm>
          <a:prstGeom prst="rect">
            <a:avLst/>
          </a:prstGeom>
        </p:spPr>
      </p:pic>
      <p:sp>
        <p:nvSpPr>
          <p:cNvPr id="8" name="Text Placeholder 7">
            <a:extLst>
              <a:ext uri="{FF2B5EF4-FFF2-40B4-BE49-F238E27FC236}">
                <a16:creationId xmlns:a16="http://schemas.microsoft.com/office/drawing/2014/main" id="{310B6B9C-599A-444E-B5AF-429A21915F63}"/>
              </a:ext>
            </a:extLst>
          </p:cNvPr>
          <p:cNvSpPr>
            <a:spLocks noGrp="1"/>
          </p:cNvSpPr>
          <p:nvPr>
            <p:ph type="body" sz="quarter" idx="10" hasCustomPrompt="1"/>
          </p:nvPr>
        </p:nvSpPr>
        <p:spPr>
          <a:xfrm>
            <a:off x="658811" y="2523534"/>
            <a:ext cx="5198107" cy="430887"/>
          </a:xfrm>
          <a:prstGeom prst="rect">
            <a:avLst/>
          </a:prstGeom>
        </p:spPr>
        <p:txBody>
          <a:bodyPr wrap="square" lIns="0" tIns="0" rIns="0" bIns="0">
            <a:spAutoFit/>
          </a:bodyPr>
          <a:lstStyle>
            <a:lvl1pPr marL="0" indent="0">
              <a:lnSpc>
                <a:spcPct val="100000"/>
              </a:lnSpc>
              <a:spcBef>
                <a:spcPts val="0"/>
              </a:spcBef>
              <a:buNone/>
              <a:defRPr b="1">
                <a:solidFill>
                  <a:schemeClr val="accent1"/>
                </a:solidFill>
              </a:defRPr>
            </a:lvl1pPr>
          </a:lstStyle>
          <a:p>
            <a:pPr lvl="0"/>
            <a:r>
              <a:rPr lang="en-US" b="1"/>
              <a:t>Section Title</a:t>
            </a:r>
            <a:endParaRPr lang="en-US"/>
          </a:p>
        </p:txBody>
      </p:sp>
    </p:spTree>
    <p:extLst>
      <p:ext uri="{BB962C8B-B14F-4D97-AF65-F5344CB8AC3E}">
        <p14:creationId xmlns:p14="http://schemas.microsoft.com/office/powerpoint/2010/main" val="297012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LH">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4BF3FB0-8796-4A43-93F2-573D7A870EFC}"/>
              </a:ext>
            </a:extLst>
          </p:cNvPr>
          <p:cNvCxnSpPr>
            <a:cxnSpLocks/>
          </p:cNvCxnSpPr>
          <p:nvPr userDrawn="1"/>
        </p:nvCxnSpPr>
        <p:spPr>
          <a:xfrm>
            <a:off x="654049" y="2467164"/>
            <a:ext cx="42545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10B6B9C-599A-444E-B5AF-429A21915F63}"/>
              </a:ext>
            </a:extLst>
          </p:cNvPr>
          <p:cNvSpPr>
            <a:spLocks noGrp="1"/>
          </p:cNvSpPr>
          <p:nvPr>
            <p:ph type="body" sz="quarter" idx="10" hasCustomPrompt="1"/>
          </p:nvPr>
        </p:nvSpPr>
        <p:spPr>
          <a:xfrm>
            <a:off x="658811" y="2523534"/>
            <a:ext cx="5198107" cy="430887"/>
          </a:xfrm>
          <a:prstGeom prst="rect">
            <a:avLst/>
          </a:prstGeom>
        </p:spPr>
        <p:txBody>
          <a:bodyPr wrap="square" lIns="0" tIns="0" rIns="0" bIns="0">
            <a:spAutoFit/>
          </a:bodyPr>
          <a:lstStyle>
            <a:lvl1pPr marL="0" indent="0">
              <a:lnSpc>
                <a:spcPct val="100000"/>
              </a:lnSpc>
              <a:spcBef>
                <a:spcPts val="0"/>
              </a:spcBef>
              <a:buNone/>
              <a:defRPr b="1">
                <a:solidFill>
                  <a:schemeClr val="accent1"/>
                </a:solidFill>
              </a:defRPr>
            </a:lvl1pPr>
          </a:lstStyle>
          <a:p>
            <a:pPr lvl="0"/>
            <a:r>
              <a:rPr lang="en-US" b="1"/>
              <a:t>Section Title</a:t>
            </a:r>
            <a:endParaRPr lang="en-US"/>
          </a:p>
        </p:txBody>
      </p:sp>
      <p:pic>
        <p:nvPicPr>
          <p:cNvPr id="9" name="Picture 8">
            <a:extLst>
              <a:ext uri="{FF2B5EF4-FFF2-40B4-BE49-F238E27FC236}">
                <a16:creationId xmlns:a16="http://schemas.microsoft.com/office/drawing/2014/main" id="{9F0BD1DD-6B80-4FA2-B324-821F588502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64" r="14261" b="19149"/>
          <a:stretch/>
        </p:blipFill>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7" name="Picture 6">
            <a:extLst>
              <a:ext uri="{FF2B5EF4-FFF2-40B4-BE49-F238E27FC236}">
                <a16:creationId xmlns:a16="http://schemas.microsoft.com/office/drawing/2014/main" id="{EF92867B-4DC7-49FC-A1B7-C091636FC70D}"/>
              </a:ext>
            </a:extLst>
          </p:cNvPr>
          <p:cNvPicPr>
            <a:picLocks noChangeAspect="1"/>
          </p:cNvPicPr>
          <p:nvPr userDrawn="1"/>
        </p:nvPicPr>
        <p:blipFill rotWithShape="1">
          <a:blip r:embed="rId3"/>
          <a:srcRect t="44661" r="56626" b="8464"/>
          <a:stretch/>
        </p:blipFill>
        <p:spPr>
          <a:xfrm>
            <a:off x="5852157" y="0"/>
            <a:ext cx="6339843" cy="6857990"/>
          </a:xfrm>
          <a:prstGeom prst="rect">
            <a:avLst/>
          </a:prstGeom>
        </p:spPr>
      </p:pic>
    </p:spTree>
    <p:extLst>
      <p:ext uri="{BB962C8B-B14F-4D97-AF65-F5344CB8AC3E}">
        <p14:creationId xmlns:p14="http://schemas.microsoft.com/office/powerpoint/2010/main" val="37152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jor_Section">
    <p:bg>
      <p:bgPr>
        <a:solidFill>
          <a:schemeClr val="accent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4BF3FB0-8796-4A43-93F2-573D7A870EFC}"/>
              </a:ext>
            </a:extLst>
          </p:cNvPr>
          <p:cNvCxnSpPr>
            <a:cxnSpLocks/>
          </p:cNvCxnSpPr>
          <p:nvPr userDrawn="1"/>
        </p:nvCxnSpPr>
        <p:spPr>
          <a:xfrm>
            <a:off x="654049" y="2467164"/>
            <a:ext cx="42545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10B6B9C-599A-444E-B5AF-429A21915F63}"/>
              </a:ext>
            </a:extLst>
          </p:cNvPr>
          <p:cNvSpPr>
            <a:spLocks noGrp="1"/>
          </p:cNvSpPr>
          <p:nvPr>
            <p:ph type="body" sz="quarter" idx="10" hasCustomPrompt="1"/>
          </p:nvPr>
        </p:nvSpPr>
        <p:spPr>
          <a:xfrm>
            <a:off x="658811" y="2523534"/>
            <a:ext cx="5198107" cy="430887"/>
          </a:xfrm>
          <a:prstGeom prst="rect">
            <a:avLst/>
          </a:prstGeom>
        </p:spPr>
        <p:txBody>
          <a:bodyPr wrap="square" lIns="0" tIns="0" rIns="0" bIns="0">
            <a:spAutoFit/>
          </a:bodyPr>
          <a:lstStyle>
            <a:lvl1pPr marL="0" indent="0">
              <a:lnSpc>
                <a:spcPct val="100000"/>
              </a:lnSpc>
              <a:spcBef>
                <a:spcPts val="0"/>
              </a:spcBef>
              <a:buNone/>
              <a:defRPr b="1" cap="small" baseline="0">
                <a:solidFill>
                  <a:schemeClr val="bg1"/>
                </a:solidFill>
              </a:defRPr>
            </a:lvl1pPr>
          </a:lstStyle>
          <a:p>
            <a:pPr lvl="0"/>
            <a:r>
              <a:rPr lang="en-US" b="1"/>
              <a:t>Section Title</a:t>
            </a:r>
            <a:endParaRPr lang="en-US"/>
          </a:p>
        </p:txBody>
      </p:sp>
      <p:pic>
        <p:nvPicPr>
          <p:cNvPr id="9" name="Picture 8">
            <a:extLst>
              <a:ext uri="{FF2B5EF4-FFF2-40B4-BE49-F238E27FC236}">
                <a16:creationId xmlns:a16="http://schemas.microsoft.com/office/drawing/2014/main" id="{9F0BD1DD-6B80-4FA2-B324-821F588502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64" r="14261" b="19149"/>
          <a:stretch/>
        </p:blipFill>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10" name="Picture 9">
            <a:extLst>
              <a:ext uri="{FF2B5EF4-FFF2-40B4-BE49-F238E27FC236}">
                <a16:creationId xmlns:a16="http://schemas.microsoft.com/office/drawing/2014/main" id="{CE1E8FE0-5D3C-4689-8860-DF6B56E0E6B4}"/>
              </a:ext>
            </a:extLst>
          </p:cNvPr>
          <p:cNvPicPr>
            <a:picLocks noChangeAspect="1"/>
          </p:cNvPicPr>
          <p:nvPr userDrawn="1"/>
        </p:nvPicPr>
        <p:blipFill rotWithShape="1">
          <a:blip r:embed="rId3"/>
          <a:srcRect l="56732" t="44556" b="8612"/>
          <a:stretch/>
        </p:blipFill>
        <p:spPr>
          <a:xfrm flipH="1">
            <a:off x="5861798" y="-1"/>
            <a:ext cx="6330202" cy="6858001"/>
          </a:xfrm>
          <a:prstGeom prst="rect">
            <a:avLst/>
          </a:prstGeom>
        </p:spPr>
      </p:pic>
    </p:spTree>
    <p:extLst>
      <p:ext uri="{BB962C8B-B14F-4D97-AF65-F5344CB8AC3E}">
        <p14:creationId xmlns:p14="http://schemas.microsoft.com/office/powerpoint/2010/main" val="322921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er-Or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04DC5E-21FB-4067-83E1-1E72D9E95559}"/>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45A032-D30B-4567-889A-E35259F16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8833"/>
          <a:stretch/>
        </p:blipFill>
        <p:spPr>
          <a:xfrm flipH="1">
            <a:off x="0"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6" name="Picture 5">
            <a:extLst>
              <a:ext uri="{FF2B5EF4-FFF2-40B4-BE49-F238E27FC236}">
                <a16:creationId xmlns:a16="http://schemas.microsoft.com/office/drawing/2014/main" id="{63F64452-0928-4D35-9483-68A508391DE6}"/>
              </a:ext>
            </a:extLst>
          </p:cNvPr>
          <p:cNvPicPr>
            <a:picLocks noChangeAspect="1"/>
          </p:cNvPicPr>
          <p:nvPr userDrawn="1"/>
        </p:nvPicPr>
        <p:blipFill rotWithShape="1">
          <a:blip r:embed="rId3"/>
          <a:srcRect l="56732" t="44556" b="8612"/>
          <a:stretch/>
        </p:blipFill>
        <p:spPr>
          <a:xfrm>
            <a:off x="0" y="-1"/>
            <a:ext cx="6330202" cy="6858001"/>
          </a:xfrm>
          <a:prstGeom prst="rect">
            <a:avLst/>
          </a:prstGeom>
        </p:spPr>
      </p:pic>
      <p:pic>
        <p:nvPicPr>
          <p:cNvPr id="7" name="Picture 6">
            <a:extLst>
              <a:ext uri="{FF2B5EF4-FFF2-40B4-BE49-F238E27FC236}">
                <a16:creationId xmlns:a16="http://schemas.microsoft.com/office/drawing/2014/main" id="{199A807E-7345-4A86-A6B2-33F0D9ABAF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23568" y="1619826"/>
            <a:ext cx="3601284" cy="2057400"/>
          </a:xfrm>
          <a:prstGeom prst="rect">
            <a:avLst/>
          </a:prstGeom>
        </p:spPr>
      </p:pic>
    </p:spTree>
    <p:extLst>
      <p:ext uri="{BB962C8B-B14F-4D97-AF65-F5344CB8AC3E}">
        <p14:creationId xmlns:p14="http://schemas.microsoft.com/office/powerpoint/2010/main" val="319008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er-LH">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04DC5E-21FB-4067-83E1-1E72D9E95559}"/>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99A807E-7345-4A86-A6B2-33F0D9ABAF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3568" y="1619826"/>
            <a:ext cx="3601284" cy="2057400"/>
          </a:xfrm>
          <a:prstGeom prst="rect">
            <a:avLst/>
          </a:prstGeom>
        </p:spPr>
      </p:pic>
      <p:pic>
        <p:nvPicPr>
          <p:cNvPr id="9" name="Picture 8">
            <a:extLst>
              <a:ext uri="{FF2B5EF4-FFF2-40B4-BE49-F238E27FC236}">
                <a16:creationId xmlns:a16="http://schemas.microsoft.com/office/drawing/2014/main" id="{858F56E9-81FB-41C5-8935-A449AEAC27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564" r="14261" b="19149"/>
          <a:stretch/>
        </p:blipFill>
        <p:spPr>
          <a:xfrm flipH="1">
            <a:off x="0"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8" name="Picture 7">
            <a:extLst>
              <a:ext uri="{FF2B5EF4-FFF2-40B4-BE49-F238E27FC236}">
                <a16:creationId xmlns:a16="http://schemas.microsoft.com/office/drawing/2014/main" id="{71987B97-918D-46E1-B032-80804C30EAB0}"/>
              </a:ext>
            </a:extLst>
          </p:cNvPr>
          <p:cNvPicPr>
            <a:picLocks noChangeAspect="1"/>
          </p:cNvPicPr>
          <p:nvPr userDrawn="1"/>
        </p:nvPicPr>
        <p:blipFill rotWithShape="1">
          <a:blip r:embed="rId4"/>
          <a:srcRect l="56732" t="44556" b="8612"/>
          <a:stretch/>
        </p:blipFill>
        <p:spPr>
          <a:xfrm>
            <a:off x="0" y="-1"/>
            <a:ext cx="6330202" cy="6858001"/>
          </a:xfrm>
          <a:prstGeom prst="rect">
            <a:avLst/>
          </a:prstGeom>
        </p:spPr>
      </p:pic>
    </p:spTree>
    <p:extLst>
      <p:ext uri="{BB962C8B-B14F-4D97-AF65-F5344CB8AC3E}">
        <p14:creationId xmlns:p14="http://schemas.microsoft.com/office/powerpoint/2010/main" val="73176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37D5BE-E55F-43C2-AD5D-96C2E9AA8034}"/>
              </a:ext>
            </a:extLst>
          </p:cNvPr>
          <p:cNvSpPr/>
          <p:nvPr userDrawn="1"/>
        </p:nvSpPr>
        <p:spPr>
          <a:xfrm>
            <a:off x="0" y="0"/>
            <a:ext cx="12192000" cy="86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b="1">
              <a:latin typeface="Segoe UI" panose="020B0502040204020203" pitchFamily="34" charset="0"/>
              <a:ea typeface="Segoe UI Black" panose="020B0A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301B2346-1855-4D6C-8C3C-07F8D3641072}"/>
              </a:ext>
            </a:extLst>
          </p:cNvPr>
          <p:cNvSpPr/>
          <p:nvPr userDrawn="1"/>
        </p:nvSpPr>
        <p:spPr>
          <a:xfrm>
            <a:off x="-1525" y="868680"/>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b="1">
              <a:latin typeface="Segoe UI" panose="020B0502040204020203" pitchFamily="34" charset="0"/>
              <a:ea typeface="Segoe UI Black" panose="020B0A02040204020203" pitchFamily="34" charset="0"/>
              <a:cs typeface="Segoe UI" panose="020B0502040204020203" pitchFamily="34" charset="0"/>
            </a:endParaRPr>
          </a:p>
        </p:txBody>
      </p:sp>
      <p:sp>
        <p:nvSpPr>
          <p:cNvPr id="7" name="Title 6">
            <a:extLst>
              <a:ext uri="{FF2B5EF4-FFF2-40B4-BE49-F238E27FC236}">
                <a16:creationId xmlns:a16="http://schemas.microsoft.com/office/drawing/2014/main" id="{4229F41F-8321-4203-BF62-324A5B55A39C}"/>
              </a:ext>
            </a:extLst>
          </p:cNvPr>
          <p:cNvSpPr>
            <a:spLocks noGrp="1"/>
          </p:cNvSpPr>
          <p:nvPr>
            <p:ph type="title"/>
          </p:nvPr>
        </p:nvSpPr>
        <p:spPr>
          <a:xfrm>
            <a:off x="457200" y="91440"/>
            <a:ext cx="10744200" cy="685800"/>
          </a:xfrm>
          <a:prstGeom prst="rect">
            <a:avLst/>
          </a:prstGeom>
        </p:spPr>
        <p:txBody>
          <a:bodyPr lIns="0" tIns="0" rIns="0" bIns="0" anchor="b"/>
          <a:lstStyle>
            <a:lvl1pPr>
              <a:defRPr sz="2200" b="1">
                <a:solidFill>
                  <a:schemeClr val="bg1"/>
                </a:solidFill>
              </a:defRPr>
            </a:lvl1pPr>
          </a:lstStyle>
          <a:p>
            <a:r>
              <a:rPr lang="en-US"/>
              <a:t>Click to edit Master title style</a:t>
            </a:r>
          </a:p>
        </p:txBody>
      </p:sp>
      <p:sp>
        <p:nvSpPr>
          <p:cNvPr id="12" name="Text Placeholder 27">
            <a:extLst>
              <a:ext uri="{FF2B5EF4-FFF2-40B4-BE49-F238E27FC236}">
                <a16:creationId xmlns:a16="http://schemas.microsoft.com/office/drawing/2014/main" id="{BFD6A675-FD13-44AA-A433-1CE421923C55}"/>
              </a:ext>
            </a:extLst>
          </p:cNvPr>
          <p:cNvSpPr>
            <a:spLocks noGrp="1"/>
          </p:cNvSpPr>
          <p:nvPr>
            <p:ph type="body" sz="quarter" idx="11" hasCustomPrompt="1"/>
          </p:nvPr>
        </p:nvSpPr>
        <p:spPr>
          <a:xfrm>
            <a:off x="460376" y="6446520"/>
            <a:ext cx="11274424" cy="411480"/>
          </a:xfrm>
          <a:prstGeom prst="rect">
            <a:avLst/>
          </a:prstGeom>
          <a:gradFill>
            <a:gsLst>
              <a:gs pos="0">
                <a:schemeClr val="bg1"/>
              </a:gs>
              <a:gs pos="86000">
                <a:schemeClr val="bg1"/>
              </a:gs>
              <a:gs pos="88000">
                <a:schemeClr val="accent6">
                  <a:lumMod val="20000"/>
                  <a:lumOff val="80000"/>
                </a:schemeClr>
              </a:gs>
              <a:gs pos="94000">
                <a:schemeClr val="accent6"/>
              </a:gs>
              <a:gs pos="100000">
                <a:schemeClr val="accent1"/>
              </a:gs>
            </a:gsLst>
            <a:lin ang="16200000" scaled="1"/>
          </a:gradFill>
        </p:spPr>
        <p:txBody>
          <a:bodyPr lIns="0" rIns="0" bIns="0" anchor="ctr">
            <a:noAutofit/>
          </a:bodyPr>
          <a:lstStyle>
            <a:lvl1pPr marL="0" indent="0" algn="ctr">
              <a:lnSpc>
                <a:spcPct val="100000"/>
              </a:lnSpc>
              <a:spcBef>
                <a:spcPts val="0"/>
              </a:spcBef>
              <a:buNone/>
              <a:defRPr sz="1200" i="1">
                <a:solidFill>
                  <a:schemeClr val="bg1">
                    <a:lumMod val="50000"/>
                  </a:schemeClr>
                </a:solidFill>
                <a:latin typeface="Segoe UI" panose="020B0502040204020203" pitchFamily="34" charset="0"/>
                <a:cs typeface="Segoe UI" panose="020B0502040204020203" pitchFamily="34" charset="0"/>
              </a:defRPr>
            </a:lvl1pPr>
          </a:lstStyle>
          <a:p>
            <a:pPr lvl="0"/>
            <a:r>
              <a:rPr lang="en-US"/>
              <a:t>Click to edit question text</a:t>
            </a:r>
          </a:p>
        </p:txBody>
      </p:sp>
      <p:grpSp>
        <p:nvGrpSpPr>
          <p:cNvPr id="17" name="Group 16">
            <a:extLst>
              <a:ext uri="{FF2B5EF4-FFF2-40B4-BE49-F238E27FC236}">
                <a16:creationId xmlns:a16="http://schemas.microsoft.com/office/drawing/2014/main" id="{FF40308A-1F96-4E68-BFAD-CDFEE9EA65D8}"/>
              </a:ext>
            </a:extLst>
          </p:cNvPr>
          <p:cNvGrpSpPr/>
          <p:nvPr userDrawn="1"/>
        </p:nvGrpSpPr>
        <p:grpSpPr>
          <a:xfrm>
            <a:off x="11305032" y="0"/>
            <a:ext cx="886968" cy="868680"/>
            <a:chOff x="8953500" y="2476500"/>
            <a:chExt cx="886968" cy="868680"/>
          </a:xfrm>
        </p:grpSpPr>
        <p:sp>
          <p:nvSpPr>
            <p:cNvPr id="18" name="Flowchart: Delay 17">
              <a:extLst>
                <a:ext uri="{FF2B5EF4-FFF2-40B4-BE49-F238E27FC236}">
                  <a16:creationId xmlns:a16="http://schemas.microsoft.com/office/drawing/2014/main" id="{F06CECEA-6576-403A-8BF6-EE6E3A43ABF6}"/>
                </a:ext>
              </a:extLst>
            </p:cNvPr>
            <p:cNvSpPr/>
            <p:nvPr/>
          </p:nvSpPr>
          <p:spPr>
            <a:xfrm flipH="1">
              <a:off x="8953500" y="2476500"/>
              <a:ext cx="886968" cy="868680"/>
            </a:xfrm>
            <a:prstGeom prst="flowChartDelay">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FDBD5C7-8AC9-490B-A33E-7039C82C8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8364" y="2522220"/>
              <a:ext cx="777240" cy="777240"/>
            </a:xfrm>
            <a:prstGeom prst="rect">
              <a:avLst/>
            </a:prstGeom>
          </p:spPr>
        </p:pic>
      </p:grpSp>
    </p:spTree>
    <p:extLst>
      <p:ext uri="{BB962C8B-B14F-4D97-AF65-F5344CB8AC3E}">
        <p14:creationId xmlns:p14="http://schemas.microsoft.com/office/powerpoint/2010/main" val="258932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37D5BE-E55F-43C2-AD5D-96C2E9AA8034}"/>
              </a:ext>
            </a:extLst>
          </p:cNvPr>
          <p:cNvSpPr/>
          <p:nvPr userDrawn="1"/>
        </p:nvSpPr>
        <p:spPr>
          <a:xfrm>
            <a:off x="0" y="0"/>
            <a:ext cx="12192000" cy="86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b="1">
              <a:latin typeface="Segoe UI" panose="020B0502040204020203" pitchFamily="34" charset="0"/>
              <a:ea typeface="Segoe UI Black" panose="020B0A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301B2346-1855-4D6C-8C3C-07F8D3641072}"/>
              </a:ext>
            </a:extLst>
          </p:cNvPr>
          <p:cNvSpPr/>
          <p:nvPr userDrawn="1"/>
        </p:nvSpPr>
        <p:spPr>
          <a:xfrm>
            <a:off x="-1525" y="868680"/>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b="1">
              <a:latin typeface="Segoe UI" panose="020B0502040204020203" pitchFamily="34" charset="0"/>
              <a:ea typeface="Segoe UI Black" panose="020B0A02040204020203" pitchFamily="34" charset="0"/>
              <a:cs typeface="Segoe UI" panose="020B0502040204020203" pitchFamily="34" charset="0"/>
            </a:endParaRPr>
          </a:p>
        </p:txBody>
      </p:sp>
      <p:sp>
        <p:nvSpPr>
          <p:cNvPr id="7" name="Title 6">
            <a:extLst>
              <a:ext uri="{FF2B5EF4-FFF2-40B4-BE49-F238E27FC236}">
                <a16:creationId xmlns:a16="http://schemas.microsoft.com/office/drawing/2014/main" id="{4229F41F-8321-4203-BF62-324A5B55A39C}"/>
              </a:ext>
            </a:extLst>
          </p:cNvPr>
          <p:cNvSpPr>
            <a:spLocks noGrp="1"/>
          </p:cNvSpPr>
          <p:nvPr>
            <p:ph type="title"/>
          </p:nvPr>
        </p:nvSpPr>
        <p:spPr>
          <a:xfrm>
            <a:off x="457200" y="91440"/>
            <a:ext cx="10744200" cy="685800"/>
          </a:xfrm>
          <a:prstGeom prst="rect">
            <a:avLst/>
          </a:prstGeom>
        </p:spPr>
        <p:txBody>
          <a:bodyPr lIns="0" tIns="0" rIns="0" bIns="0" anchor="b"/>
          <a:lstStyle>
            <a:lvl1pPr>
              <a:defRPr sz="2200" b="1">
                <a:solidFill>
                  <a:schemeClr val="bg1"/>
                </a:solidFill>
              </a:defRPr>
            </a:lvl1pPr>
          </a:lstStyle>
          <a:p>
            <a:r>
              <a:rPr lang="en-US"/>
              <a:t>Click to edit Master title style</a:t>
            </a:r>
          </a:p>
        </p:txBody>
      </p:sp>
      <p:grpSp>
        <p:nvGrpSpPr>
          <p:cNvPr id="17" name="Group 16">
            <a:extLst>
              <a:ext uri="{FF2B5EF4-FFF2-40B4-BE49-F238E27FC236}">
                <a16:creationId xmlns:a16="http://schemas.microsoft.com/office/drawing/2014/main" id="{FF40308A-1F96-4E68-BFAD-CDFEE9EA65D8}"/>
              </a:ext>
            </a:extLst>
          </p:cNvPr>
          <p:cNvGrpSpPr/>
          <p:nvPr userDrawn="1"/>
        </p:nvGrpSpPr>
        <p:grpSpPr>
          <a:xfrm>
            <a:off x="11305032" y="0"/>
            <a:ext cx="886968" cy="868680"/>
            <a:chOff x="8953500" y="2476500"/>
            <a:chExt cx="886968" cy="868680"/>
          </a:xfrm>
        </p:grpSpPr>
        <p:sp>
          <p:nvSpPr>
            <p:cNvPr id="18" name="Flowchart: Delay 17">
              <a:extLst>
                <a:ext uri="{FF2B5EF4-FFF2-40B4-BE49-F238E27FC236}">
                  <a16:creationId xmlns:a16="http://schemas.microsoft.com/office/drawing/2014/main" id="{F06CECEA-6576-403A-8BF6-EE6E3A43ABF6}"/>
                </a:ext>
              </a:extLst>
            </p:cNvPr>
            <p:cNvSpPr/>
            <p:nvPr/>
          </p:nvSpPr>
          <p:spPr>
            <a:xfrm flipH="1">
              <a:off x="8953500" y="2476500"/>
              <a:ext cx="886968" cy="868680"/>
            </a:xfrm>
            <a:prstGeom prst="flowChartDelay">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FDBD5C7-8AC9-490B-A33E-7039C82C8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8364" y="2522220"/>
              <a:ext cx="777240" cy="777240"/>
            </a:xfrm>
            <a:prstGeom prst="rect">
              <a:avLst/>
            </a:prstGeom>
          </p:spPr>
        </p:pic>
      </p:grpSp>
      <p:sp>
        <p:nvSpPr>
          <p:cNvPr id="9" name="Text Placeholder 2">
            <a:extLst>
              <a:ext uri="{FF2B5EF4-FFF2-40B4-BE49-F238E27FC236}">
                <a16:creationId xmlns:a16="http://schemas.microsoft.com/office/drawing/2014/main" id="{7C3AA0B0-D959-49EF-BB91-ACDD8B2BFDBB}"/>
              </a:ext>
            </a:extLst>
          </p:cNvPr>
          <p:cNvSpPr>
            <a:spLocks noGrp="1"/>
          </p:cNvSpPr>
          <p:nvPr>
            <p:ph type="body" sz="quarter" idx="10"/>
          </p:nvPr>
        </p:nvSpPr>
        <p:spPr>
          <a:xfrm>
            <a:off x="457200" y="1006474"/>
            <a:ext cx="11277600" cy="5760085"/>
          </a:xfrm>
          <a:prstGeom prst="rect">
            <a:avLst/>
          </a:prstGeom>
        </p:spPr>
        <p:txBody>
          <a:bodyPr lIns="0" tIns="0" rIns="0" bIns="0"/>
          <a:lstStyle>
            <a:lvl1pPr marL="228600" indent="-228600">
              <a:lnSpc>
                <a:spcPct val="100000"/>
              </a:lnSpc>
              <a:buClr>
                <a:schemeClr val="accent1"/>
              </a:buClr>
              <a:buSzPct val="100000"/>
              <a:buFont typeface="Wingdings 2" panose="05020102010507070707" pitchFamily="18" charset="2"/>
              <a:buChar char=""/>
              <a:defRPr sz="2200"/>
            </a:lvl1pPr>
            <a:lvl2pPr marL="411480" indent="-182880">
              <a:lnSpc>
                <a:spcPct val="100000"/>
              </a:lnSpc>
              <a:buClr>
                <a:schemeClr val="accent1"/>
              </a:buClr>
              <a:buSzPct val="130000"/>
              <a:buFont typeface="Wingdings 2" panose="05020102010507070707" pitchFamily="18" charset="2"/>
              <a:buChar char=""/>
              <a:defRPr sz="1800"/>
            </a:lvl2pPr>
            <a:lvl3pPr marL="548640" indent="-137160">
              <a:lnSpc>
                <a:spcPct val="100000"/>
              </a:lnSpc>
              <a:buClr>
                <a:schemeClr val="accent1"/>
              </a:buClr>
              <a:buFont typeface="Wingdings 2" panose="05020102010507070707" pitchFamily="18" charset="2"/>
              <a:buChar char="¬"/>
              <a:defRPr sz="14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205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D2BC57-43D8-4DEB-9D65-7907262222A4}"/>
              </a:ext>
            </a:extLst>
          </p:cNvPr>
          <p:cNvSpPr txBox="1"/>
          <p:nvPr userDrawn="1"/>
        </p:nvSpPr>
        <p:spPr>
          <a:xfrm>
            <a:off x="11734800" y="6446520"/>
            <a:ext cx="457200" cy="411480"/>
          </a:xfrm>
          <a:prstGeom prst="rect">
            <a:avLst/>
          </a:prstGeom>
          <a:noFill/>
        </p:spPr>
        <p:txBody>
          <a:bodyPr wrap="square" lIns="0" tIns="0" rIns="0" bIns="0" rtlCol="0" anchor="ctr">
            <a:noAutofit/>
          </a:bodyPr>
          <a:lstStyle/>
          <a:p>
            <a:pPr algn="ctr"/>
            <a:fld id="{13222EB9-A3E4-4A6F-A8C3-26A2AA58068E}" type="slidenum">
              <a:rPr lang="en-US" sz="1200" b="1" smtClean="0">
                <a:solidFill>
                  <a:schemeClr val="accent6"/>
                </a:solidFill>
              </a:rPr>
              <a:pPr algn="ctr"/>
              <a:t>‹#›</a:t>
            </a:fld>
            <a:endParaRPr lang="en-US" sz="1200" b="1">
              <a:solidFill>
                <a:schemeClr val="accent6"/>
              </a:solidFill>
            </a:endParaRPr>
          </a:p>
        </p:txBody>
      </p:sp>
    </p:spTree>
    <p:extLst>
      <p:ext uri="{BB962C8B-B14F-4D97-AF65-F5344CB8AC3E}">
        <p14:creationId xmlns:p14="http://schemas.microsoft.com/office/powerpoint/2010/main" val="113386676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 id="2147483668" r:id="rId4"/>
    <p:sldLayoutId id="2147483674" r:id="rId5"/>
    <p:sldLayoutId id="2147483664" r:id="rId6"/>
    <p:sldLayoutId id="2147483666" r:id="rId7"/>
    <p:sldLayoutId id="2147483670" r:id="rId8"/>
    <p:sldLayoutId id="2147483673"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mailto:Chris@BeaconResearch.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Sarah@BeaconResearch.com"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6074-E123-472F-A310-AD9859E23973}"/>
              </a:ext>
            </a:extLst>
          </p:cNvPr>
          <p:cNvSpPr>
            <a:spLocks noGrp="1"/>
          </p:cNvSpPr>
          <p:nvPr>
            <p:ph type="title"/>
          </p:nvPr>
        </p:nvSpPr>
        <p:spPr/>
        <p:txBody>
          <a:bodyPr/>
          <a:lstStyle/>
          <a:p>
            <a:r>
              <a:rPr lang="en-US"/>
              <a:t>A Survey of Massachusetts Registered Nurses</a:t>
            </a:r>
          </a:p>
        </p:txBody>
      </p:sp>
      <p:sp>
        <p:nvSpPr>
          <p:cNvPr id="4" name="Text Placeholder 3">
            <a:extLst>
              <a:ext uri="{FF2B5EF4-FFF2-40B4-BE49-F238E27FC236}">
                <a16:creationId xmlns:a16="http://schemas.microsoft.com/office/drawing/2014/main" id="{09E4EF21-A89C-4BF0-BE3C-24CC1D785AD7}"/>
              </a:ext>
            </a:extLst>
          </p:cNvPr>
          <p:cNvSpPr>
            <a:spLocks noGrp="1"/>
          </p:cNvSpPr>
          <p:nvPr>
            <p:ph type="body" sz="quarter" idx="11"/>
          </p:nvPr>
        </p:nvSpPr>
        <p:spPr/>
        <p:txBody>
          <a:bodyPr/>
          <a:lstStyle/>
          <a:p>
            <a:r>
              <a:rPr lang="en-US"/>
              <a:t>March 2024</a:t>
            </a:r>
          </a:p>
        </p:txBody>
      </p:sp>
    </p:spTree>
    <p:extLst>
      <p:ext uri="{BB962C8B-B14F-4D97-AF65-F5344CB8AC3E}">
        <p14:creationId xmlns:p14="http://schemas.microsoft.com/office/powerpoint/2010/main" val="401451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Just 1-in-10 RNs think their workplace is </a:t>
            </a:r>
            <a:r>
              <a:rPr lang="en-US" dirty="0"/>
              <a:t>very </a:t>
            </a:r>
            <a:r>
              <a:rPr lang="en-US"/>
              <a:t>well prepared for another outbreak.</a:t>
            </a:r>
          </a:p>
        </p:txBody>
      </p:sp>
      <p:sp>
        <p:nvSpPr>
          <p:cNvPr id="3" name="Text Placeholder 2">
            <a:extLst>
              <a:ext uri="{FF2B5EF4-FFF2-40B4-BE49-F238E27FC236}">
                <a16:creationId xmlns:a16="http://schemas.microsoft.com/office/drawing/2014/main" id="{436A0040-0FAC-46DF-8400-56B627513B16}"/>
              </a:ext>
            </a:extLst>
          </p:cNvPr>
          <p:cNvSpPr>
            <a:spLocks noGrp="1"/>
          </p:cNvSpPr>
          <p:nvPr>
            <p:ph type="body" sz="quarter" idx="11"/>
          </p:nvPr>
        </p:nvSpPr>
        <p:spPr/>
        <p:txBody>
          <a:bodyPr/>
          <a:lstStyle/>
          <a:p>
            <a:r>
              <a:rPr lang="en-US"/>
              <a:t>Q40: How well prepared do you think your hospital or workplace is in the event of another infectious disease outbreak?</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3091621960"/>
              </p:ext>
            </p:extLst>
          </p:nvPr>
        </p:nvGraphicFramePr>
        <p:xfrm>
          <a:off x="458724" y="1107995"/>
          <a:ext cx="3657600" cy="513893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1027786">
                <a:tc>
                  <a:txBody>
                    <a:bodyPr/>
                    <a:lstStyle/>
                    <a:p>
                      <a:pPr algn="r" fontAlgn="b"/>
                      <a:r>
                        <a:rPr lang="en-US" sz="1400" b="0" i="0" u="none" strike="noStrike">
                          <a:solidFill>
                            <a:srgbClr val="000000"/>
                          </a:solidFill>
                          <a:effectLst/>
                          <a:latin typeface="+mj-lt"/>
                        </a:rPr>
                        <a:t>Very well</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027786">
                <a:tc>
                  <a:txBody>
                    <a:bodyPr/>
                    <a:lstStyle/>
                    <a:p>
                      <a:pPr algn="r" fontAlgn="b"/>
                      <a:r>
                        <a:rPr lang="en-US" sz="1400" b="0" i="0" u="none" strike="noStrike">
                          <a:solidFill>
                            <a:srgbClr val="000000"/>
                          </a:solidFill>
                          <a:effectLst/>
                          <a:latin typeface="+mj-lt"/>
                        </a:rPr>
                        <a:t>Somewhat well</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027786">
                <a:tc>
                  <a:txBody>
                    <a:bodyPr/>
                    <a:lstStyle/>
                    <a:p>
                      <a:pPr algn="r"/>
                      <a:endParaRPr lang="en-US" sz="1400" b="0">
                        <a:solidFill>
                          <a:schemeClr val="tx1"/>
                        </a:solidFill>
                        <a:latin typeface="Segoe UI" panose="020B0502040204020203" pitchFamily="34" charset="0"/>
                        <a:cs typeface="Segoe UI" panose="020B050204020402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1027786">
                <a:tc>
                  <a:txBody>
                    <a:bodyPr/>
                    <a:lstStyle/>
                    <a:p>
                      <a:pPr algn="r" fontAlgn="b"/>
                      <a:r>
                        <a:rPr lang="en-US" sz="1400" b="0" i="0" u="none" strike="noStrike">
                          <a:solidFill>
                            <a:srgbClr val="000000"/>
                          </a:solidFill>
                          <a:effectLst/>
                          <a:latin typeface="+mj-lt"/>
                        </a:rPr>
                        <a:t>Not very well</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r h="1027786">
                <a:tc>
                  <a:txBody>
                    <a:bodyPr/>
                    <a:lstStyle/>
                    <a:p>
                      <a:pPr algn="r" fontAlgn="b"/>
                      <a:r>
                        <a:rPr lang="en-US" sz="1400" b="0" i="0" u="none" strike="noStrike">
                          <a:solidFill>
                            <a:srgbClr val="000000"/>
                          </a:solidFill>
                          <a:effectLst/>
                          <a:latin typeface="+mj-lt"/>
                        </a:rPr>
                        <a:t>Not at all</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5196192"/>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 </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2790357684"/>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900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03831-9212-41FD-6EDD-350C333BFC79}"/>
              </a:ext>
            </a:extLst>
          </p:cNvPr>
          <p:cNvSpPr>
            <a:spLocks noGrp="1"/>
          </p:cNvSpPr>
          <p:nvPr>
            <p:ph type="body" sz="quarter" idx="10"/>
          </p:nvPr>
        </p:nvSpPr>
        <p:spPr/>
        <p:txBody>
          <a:bodyPr/>
          <a:lstStyle/>
          <a:p>
            <a:r>
              <a:rPr lang="en-US"/>
              <a:t>Staffing and Patient Care</a:t>
            </a:r>
          </a:p>
        </p:txBody>
      </p:sp>
    </p:spTree>
    <p:extLst>
      <p:ext uri="{BB962C8B-B14F-4D97-AF65-F5344CB8AC3E}">
        <p14:creationId xmlns:p14="http://schemas.microsoft.com/office/powerpoint/2010/main" val="2803193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pPr>
              <a:tabLst>
                <a:tab pos="6224588" algn="l"/>
              </a:tabLst>
            </a:pPr>
            <a:r>
              <a:rPr lang="en-US"/>
              <a:t>RNs continue to report inadequate time with patients.</a:t>
            </a:r>
          </a:p>
        </p:txBody>
      </p:sp>
      <p:sp>
        <p:nvSpPr>
          <p:cNvPr id="15" name="Text Placeholder 14">
            <a:extLst>
              <a:ext uri="{FF2B5EF4-FFF2-40B4-BE49-F238E27FC236}">
                <a16:creationId xmlns:a16="http://schemas.microsoft.com/office/drawing/2014/main" id="{B84CB089-8AC2-4E82-AE29-87E761911A88}"/>
              </a:ext>
            </a:extLst>
          </p:cNvPr>
          <p:cNvSpPr>
            <a:spLocks noGrp="1"/>
          </p:cNvSpPr>
          <p:nvPr>
            <p:ph type="body" sz="quarter" idx="11"/>
          </p:nvPr>
        </p:nvSpPr>
        <p:spPr/>
        <p:txBody>
          <a:bodyPr/>
          <a:lstStyle/>
          <a:p>
            <a:r>
              <a:rPr lang="en-US"/>
              <a:t>Q8: Do you have enough time to provide your patients with the care and attention each one needs?</a:t>
            </a:r>
          </a:p>
        </p:txBody>
      </p:sp>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984162863"/>
              </p:ext>
            </p:extLst>
          </p:nvPr>
        </p:nvGraphicFramePr>
        <p:xfrm>
          <a:off x="457200" y="978408"/>
          <a:ext cx="11276012"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283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RNs are concerned that unsafe staffing conditions put their license at risk. </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Q38: How often are you concerned that unsafe staffing conditions could jeopardize your nursing license?</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1909424792"/>
              </p:ext>
            </p:extLst>
          </p:nvPr>
        </p:nvGraphicFramePr>
        <p:xfrm>
          <a:off x="458724" y="1107995"/>
          <a:ext cx="3657600" cy="513735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856226">
                <a:tc>
                  <a:txBody>
                    <a:bodyPr/>
                    <a:lstStyle/>
                    <a:p>
                      <a:pPr algn="r" fontAlgn="ctr"/>
                      <a:r>
                        <a:rPr lang="en-US" sz="1400" b="0" i="0" u="none" strike="noStrike">
                          <a:solidFill>
                            <a:schemeClr val="tx1"/>
                          </a:solidFill>
                          <a:effectLst/>
                          <a:latin typeface="+mn-lt"/>
                        </a:rPr>
                        <a:t>Most shifts</a:t>
                      </a:r>
                    </a:p>
                  </a:txBody>
                  <a:tcPr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856226">
                <a:tc>
                  <a:txBody>
                    <a:bodyPr/>
                    <a:lstStyle/>
                    <a:p>
                      <a:pPr algn="r" fontAlgn="ctr"/>
                      <a:r>
                        <a:rPr lang="en-US" sz="1400" b="0" i="0" u="none" strike="noStrike">
                          <a:solidFill>
                            <a:schemeClr val="tx1"/>
                          </a:solidFill>
                          <a:effectLst/>
                          <a:latin typeface="+mn-lt"/>
                        </a:rPr>
                        <a:t>Once a week</a:t>
                      </a:r>
                    </a:p>
                  </a:txBody>
                  <a:tcPr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856226">
                <a:tc>
                  <a:txBody>
                    <a:bodyPr/>
                    <a:lstStyle/>
                    <a:p>
                      <a:pPr algn="r" fontAlgn="ctr"/>
                      <a:r>
                        <a:rPr lang="en-US" sz="1400" b="0" i="0" u="none" strike="noStrike">
                          <a:solidFill>
                            <a:schemeClr val="tx1"/>
                          </a:solidFill>
                          <a:effectLst/>
                          <a:latin typeface="+mn-lt"/>
                        </a:rPr>
                        <a:t>A couple times a month</a:t>
                      </a:r>
                    </a:p>
                  </a:txBody>
                  <a:tcPr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856226">
                <a:tc>
                  <a:txBody>
                    <a:bodyPr/>
                    <a:lstStyle/>
                    <a:p>
                      <a:pPr algn="r" fontAlgn="ctr"/>
                      <a:r>
                        <a:rPr lang="en-US" sz="1400" b="0" i="0" u="none" strike="noStrike">
                          <a:solidFill>
                            <a:schemeClr val="tx1"/>
                          </a:solidFill>
                          <a:effectLst/>
                          <a:latin typeface="+mn-lt"/>
                        </a:rPr>
                        <a:t>Every few months</a:t>
                      </a:r>
                    </a:p>
                  </a:txBody>
                  <a:tcPr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9153935"/>
                  </a:ext>
                </a:extLst>
              </a:tr>
              <a:tr h="856226">
                <a:tc>
                  <a:txBody>
                    <a:bodyPr/>
                    <a:lstStyle/>
                    <a:p>
                      <a:pPr algn="r" fontAlgn="ctr"/>
                      <a:r>
                        <a:rPr lang="en-US" sz="1400" b="0" i="0" u="none" strike="noStrike">
                          <a:solidFill>
                            <a:schemeClr val="tx1"/>
                          </a:solidFill>
                          <a:effectLst/>
                          <a:latin typeface="+mn-lt"/>
                        </a:rPr>
                        <a:t>Rarely</a:t>
                      </a:r>
                    </a:p>
                  </a:txBody>
                  <a:tcPr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r h="856226">
                <a:tc>
                  <a:txBody>
                    <a:bodyPr/>
                    <a:lstStyle/>
                    <a:p>
                      <a:pPr algn="r" fontAlgn="ctr"/>
                      <a:r>
                        <a:rPr lang="en-US" sz="1400" b="0" i="0" u="none" strike="noStrike">
                          <a:solidFill>
                            <a:schemeClr val="tx1"/>
                          </a:solidFill>
                          <a:effectLst/>
                          <a:latin typeface="+mn-lt"/>
                        </a:rPr>
                        <a:t>Never</a:t>
                      </a:r>
                    </a:p>
                  </a:txBody>
                  <a:tcPr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0413630"/>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2248998297"/>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DF0F12EF-6764-62C7-3727-6824F83C2F77}"/>
              </a:ext>
            </a:extLst>
          </p:cNvPr>
          <p:cNvCxnSpPr>
            <a:cxnSpLocks/>
          </p:cNvCxnSpPr>
          <p:nvPr/>
        </p:nvCxnSpPr>
        <p:spPr>
          <a:xfrm>
            <a:off x="7349744" y="1542256"/>
            <a:ext cx="571716" cy="0"/>
          </a:xfrm>
          <a:prstGeom prst="straightConnector1">
            <a:avLst/>
          </a:prstGeom>
          <a:ln>
            <a:solidFill>
              <a:schemeClr val="accent3"/>
            </a:solidFill>
            <a:tailEnd type="triangle"/>
          </a:ln>
        </p:spPr>
        <p:style>
          <a:lnRef idx="1">
            <a:schemeClr val="accent3"/>
          </a:lnRef>
          <a:fillRef idx="0">
            <a:schemeClr val="accent3"/>
          </a:fillRef>
          <a:effectRef idx="0">
            <a:schemeClr val="accent3"/>
          </a:effectRef>
          <a:fontRef idx="minor">
            <a:schemeClr val="tx1"/>
          </a:fontRef>
        </p:style>
      </p:cxnSp>
      <p:graphicFrame>
        <p:nvGraphicFramePr>
          <p:cNvPr id="4" name="Table 3">
            <a:extLst>
              <a:ext uri="{FF2B5EF4-FFF2-40B4-BE49-F238E27FC236}">
                <a16:creationId xmlns:a16="http://schemas.microsoft.com/office/drawing/2014/main" id="{1D52CC1B-0353-8BB0-3D12-96B00E8847D1}"/>
              </a:ext>
            </a:extLst>
          </p:cNvPr>
          <p:cNvGraphicFramePr>
            <a:graphicFrameLocks noGrp="1"/>
          </p:cNvGraphicFramePr>
          <p:nvPr>
            <p:extLst>
              <p:ext uri="{D42A27DB-BD31-4B8C-83A1-F6EECF244321}">
                <p14:modId xmlns:p14="http://schemas.microsoft.com/office/powerpoint/2010/main" val="3196728774"/>
              </p:ext>
            </p:extLst>
          </p:nvPr>
        </p:nvGraphicFramePr>
        <p:xfrm>
          <a:off x="7981454" y="1440732"/>
          <a:ext cx="2664086" cy="234063"/>
        </p:xfrm>
        <a:graphic>
          <a:graphicData uri="http://schemas.openxmlformats.org/drawingml/2006/table">
            <a:tbl>
              <a:tblPr firstRow="1" bandRow="1">
                <a:tableStyleId>{2D5ABB26-0587-4C30-8999-92F81FD0307C}</a:tableStyleId>
              </a:tblPr>
              <a:tblGrid>
                <a:gridCol w="2160362">
                  <a:extLst>
                    <a:ext uri="{9D8B030D-6E8A-4147-A177-3AD203B41FA5}">
                      <a16:colId xmlns:a16="http://schemas.microsoft.com/office/drawing/2014/main" val="412734549"/>
                    </a:ext>
                  </a:extLst>
                </a:gridCol>
                <a:gridCol w="503724">
                  <a:extLst>
                    <a:ext uri="{9D8B030D-6E8A-4147-A177-3AD203B41FA5}">
                      <a16:colId xmlns:a16="http://schemas.microsoft.com/office/drawing/2014/main" val="2559167434"/>
                    </a:ext>
                  </a:extLst>
                </a:gridCol>
              </a:tblGrid>
              <a:tr h="234063">
                <a:tc>
                  <a:txBody>
                    <a:bodyPr/>
                    <a:lstStyle/>
                    <a:p>
                      <a:r>
                        <a:rPr lang="en-US" sz="1200" b="0">
                          <a:solidFill>
                            <a:schemeClr val="tx2"/>
                          </a:solidFill>
                        </a:rPr>
                        <a:t>Direct care community hospital</a:t>
                      </a:r>
                    </a:p>
                  </a:txBody>
                  <a:tcPr marL="0" marR="0" marT="0" marB="0"/>
                </a:tc>
                <a:tc>
                  <a:txBody>
                    <a:bodyPr/>
                    <a:lstStyle/>
                    <a:p>
                      <a:r>
                        <a:rPr lang="en-US" sz="1200" b="0">
                          <a:solidFill>
                            <a:schemeClr val="tx2"/>
                          </a:solidFill>
                        </a:rPr>
                        <a:t>50%</a:t>
                      </a:r>
                    </a:p>
                  </a:txBody>
                  <a:tcPr marL="0" marR="0" marT="0" marB="0"/>
                </a:tc>
                <a:extLst>
                  <a:ext uri="{0D108BD9-81ED-4DB2-BD59-A6C34878D82A}">
                    <a16:rowId xmlns:a16="http://schemas.microsoft.com/office/drawing/2014/main" val="1454972647"/>
                  </a:ext>
                </a:extLst>
              </a:tr>
            </a:tbl>
          </a:graphicData>
        </a:graphic>
      </p:graphicFrame>
    </p:spTree>
    <p:extLst>
      <p:ext uri="{BB962C8B-B14F-4D97-AF65-F5344CB8AC3E}">
        <p14:creationId xmlns:p14="http://schemas.microsoft.com/office/powerpoint/2010/main" val="265147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dirty="0"/>
              <a:t>By a wide margin, </a:t>
            </a:r>
            <a:r>
              <a:rPr lang="en-US" i="1" dirty="0"/>
              <a:t>vacant positions </a:t>
            </a:r>
            <a:r>
              <a:rPr lang="en-US" dirty="0"/>
              <a:t>and </a:t>
            </a:r>
            <a:r>
              <a:rPr lang="en-US" i="1" dirty="0"/>
              <a:t>increase in travel nurses </a:t>
            </a:r>
            <a:r>
              <a:rPr lang="en-US" dirty="0"/>
              <a:t>are the most prevalent changes.</a:t>
            </a:r>
          </a:p>
        </p:txBody>
      </p:sp>
      <p:sp>
        <p:nvSpPr>
          <p:cNvPr id="2" name="Text Placeholder 1">
            <a:extLst>
              <a:ext uri="{FF2B5EF4-FFF2-40B4-BE49-F238E27FC236}">
                <a16:creationId xmlns:a16="http://schemas.microsoft.com/office/drawing/2014/main" id="{2EC6EE85-E6C3-4BAE-B034-3963FEA99D9E}"/>
              </a:ext>
            </a:extLst>
          </p:cNvPr>
          <p:cNvSpPr>
            <a:spLocks noGrp="1"/>
          </p:cNvSpPr>
          <p:nvPr>
            <p:ph type="body" sz="quarter" idx="11"/>
          </p:nvPr>
        </p:nvSpPr>
        <p:spPr/>
        <p:txBody>
          <a:bodyPr/>
          <a:lstStyle/>
          <a:p>
            <a:r>
              <a:rPr lang="en-US"/>
              <a:t>Q9–Q15: In the past two years or so, please tell me if any of the following changes have been made where you work.</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nvGraphicFramePr>
        <p:xfrm>
          <a:off x="458724" y="1216680"/>
          <a:ext cx="3657600" cy="5148731"/>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7355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effectLst/>
                          <a:latin typeface="+mn-lt"/>
                          <a:ea typeface="+mn-ea"/>
                          <a:cs typeface="+mn-cs"/>
                        </a:rPr>
                        <a:t>RN </a:t>
                      </a:r>
                      <a:r>
                        <a:rPr lang="en-US" sz="1400" b="1" kern="1200">
                          <a:solidFill>
                            <a:schemeClr val="dk1"/>
                          </a:solidFill>
                          <a:effectLst/>
                          <a:latin typeface="+mn-lt"/>
                          <a:ea typeface="+mn-ea"/>
                          <a:cs typeface="+mn-cs"/>
                        </a:rPr>
                        <a:t>positions have been left vacant </a:t>
                      </a:r>
                      <a:r>
                        <a:rPr lang="en-US" sz="1400" b="0" kern="1200">
                          <a:solidFill>
                            <a:schemeClr val="dk1"/>
                          </a:solidFill>
                          <a:effectLst/>
                          <a:latin typeface="+mn-lt"/>
                          <a:ea typeface="+mn-ea"/>
                          <a:cs typeface="+mn-cs"/>
                        </a:rPr>
                        <a:t>or unfilled</a:t>
                      </a:r>
                      <a:endParaRPr lang="en-US" sz="1400" b="0">
                        <a:solidFill>
                          <a:schemeClr val="tx1"/>
                        </a:solidFill>
                        <a:latin typeface="+mn-lt"/>
                        <a:cs typeface="Segoe UI" panose="020B0502040204020203"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7355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Segoe UI" panose="020B0502040204020203" pitchFamily="34" charset="0"/>
                        </a:rPr>
                        <a:t>Increase in the use of </a:t>
                      </a:r>
                      <a:r>
                        <a:rPr lang="en-US" sz="1400" b="1">
                          <a:solidFill>
                            <a:schemeClr val="tx1"/>
                          </a:solidFill>
                          <a:latin typeface="+mn-lt"/>
                          <a:cs typeface="Segoe UI" panose="020B0502040204020203" pitchFamily="34" charset="0"/>
                        </a:rPr>
                        <a:t>travel nurses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4864355"/>
                  </a:ext>
                </a:extLst>
              </a:tr>
              <a:tr h="7355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mn-lt"/>
                          <a:ea typeface="+mn-ea"/>
                          <a:cs typeface="+mn-cs"/>
                        </a:rPr>
                        <a:t>Increase in the use of on call </a:t>
                      </a:r>
                      <a:r>
                        <a:rPr lang="en-US" sz="1400" b="0" kern="1200">
                          <a:solidFill>
                            <a:schemeClr val="dk1"/>
                          </a:solidFill>
                          <a:effectLst/>
                          <a:latin typeface="+mn-lt"/>
                          <a:ea typeface="+mn-ea"/>
                          <a:cs typeface="+mn-cs"/>
                        </a:rPr>
                        <a:t>to compensate for a lack of staff</a:t>
                      </a:r>
                      <a:endParaRPr lang="en-US" sz="1400" b="0">
                        <a:solidFill>
                          <a:schemeClr val="tx1"/>
                        </a:solidFill>
                        <a:latin typeface="+mn-lt"/>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a:solidFill>
                          <a:schemeClr val="tx1"/>
                        </a:solidFill>
                        <a:latin typeface="+mn-lt"/>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4772614"/>
                  </a:ext>
                </a:extLst>
              </a:tr>
              <a:tr h="735533">
                <a:tc>
                  <a:txBody>
                    <a:bodyPr/>
                    <a:lstStyle/>
                    <a:p>
                      <a:pPr algn="r"/>
                      <a:r>
                        <a:rPr lang="en-US" sz="1400" b="0" kern="1200">
                          <a:solidFill>
                            <a:schemeClr val="dk1"/>
                          </a:solidFill>
                          <a:effectLst/>
                          <a:latin typeface="+mn-lt"/>
                          <a:ea typeface="+mn-ea"/>
                          <a:cs typeface="+mn-cs"/>
                        </a:rPr>
                        <a:t>Increase in RNs being asked to </a:t>
                      </a:r>
                      <a:br>
                        <a:rPr lang="en-US" sz="1400" b="0" kern="1200">
                          <a:solidFill>
                            <a:schemeClr val="dk1"/>
                          </a:solidFill>
                          <a:effectLst/>
                          <a:latin typeface="+mn-lt"/>
                          <a:ea typeface="+mn-ea"/>
                          <a:cs typeface="+mn-cs"/>
                        </a:rPr>
                      </a:br>
                      <a:r>
                        <a:rPr lang="en-US" sz="1400" b="1" kern="1200">
                          <a:solidFill>
                            <a:schemeClr val="dk1"/>
                          </a:solidFill>
                          <a:effectLst/>
                          <a:latin typeface="+mn-lt"/>
                          <a:ea typeface="+mn-ea"/>
                          <a:cs typeface="+mn-cs"/>
                        </a:rPr>
                        <a:t>engage in tasks not covered </a:t>
                      </a:r>
                      <a:br>
                        <a:rPr lang="en-US" sz="1400" b="1" kern="1200">
                          <a:solidFill>
                            <a:schemeClr val="dk1"/>
                          </a:solidFill>
                          <a:effectLst/>
                          <a:latin typeface="+mn-lt"/>
                          <a:ea typeface="+mn-ea"/>
                          <a:cs typeface="+mn-cs"/>
                        </a:rPr>
                      </a:br>
                      <a:r>
                        <a:rPr lang="en-US" sz="1400" b="0" kern="1200">
                          <a:solidFill>
                            <a:schemeClr val="dk1"/>
                          </a:solidFill>
                          <a:effectLst/>
                          <a:latin typeface="+mn-lt"/>
                          <a:ea typeface="+mn-ea"/>
                          <a:cs typeface="+mn-cs"/>
                        </a:rPr>
                        <a:t>by nursing policies and procedures</a:t>
                      </a:r>
                      <a:endParaRPr lang="en-US" sz="1400" b="0">
                        <a:solidFill>
                          <a:schemeClr val="tx1"/>
                        </a:solidFill>
                        <a:latin typeface="+mn-lt"/>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517687"/>
                  </a:ext>
                </a:extLst>
              </a:tr>
              <a:tr h="7355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mn-lt"/>
                          <a:ea typeface="+mn-ea"/>
                          <a:cs typeface="+mn-cs"/>
                        </a:rPr>
                        <a:t>Increase in mandatory overtime </a:t>
                      </a:r>
                      <a:r>
                        <a:rPr lang="en-US" sz="1400" b="0" kern="1200">
                          <a:solidFill>
                            <a:schemeClr val="dk1"/>
                          </a:solidFill>
                          <a:effectLst/>
                          <a:latin typeface="+mn-lt"/>
                          <a:ea typeface="+mn-ea"/>
                          <a:cs typeface="+mn-cs"/>
                        </a:rPr>
                        <a:t>to compensate for a lack of staff</a:t>
                      </a:r>
                      <a:endParaRPr lang="en-US" sz="1400" b="0">
                        <a:solidFill>
                          <a:schemeClr val="tx1"/>
                        </a:solidFill>
                        <a:latin typeface="+mn-lt"/>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242285"/>
                  </a:ext>
                </a:extLst>
              </a:tr>
              <a:tr h="735533">
                <a:tc>
                  <a:txBody>
                    <a:bodyPr/>
                    <a:lstStyle/>
                    <a:p>
                      <a:pPr algn="r"/>
                      <a:r>
                        <a:rPr lang="en-US" sz="1400" b="0" kern="1200">
                          <a:solidFill>
                            <a:schemeClr val="tx1"/>
                          </a:solidFill>
                          <a:effectLst/>
                          <a:latin typeface="+mn-lt"/>
                          <a:ea typeface="+mn-ea"/>
                          <a:cs typeface="+mn-cs"/>
                        </a:rPr>
                        <a:t>RNs have been </a:t>
                      </a:r>
                      <a:r>
                        <a:rPr lang="en-US" sz="1400" b="1" kern="1200">
                          <a:solidFill>
                            <a:schemeClr val="tx1"/>
                          </a:solidFill>
                          <a:effectLst/>
                          <a:latin typeface="+mn-lt"/>
                          <a:ea typeface="+mn-ea"/>
                          <a:cs typeface="+mn-cs"/>
                        </a:rPr>
                        <a:t>replaced by unlicensed personnel </a:t>
                      </a:r>
                      <a:r>
                        <a:rPr lang="en-US" sz="1400" b="0" kern="1200">
                          <a:solidFill>
                            <a:schemeClr val="tx1"/>
                          </a:solidFill>
                          <a:effectLst/>
                          <a:latin typeface="+mn-lt"/>
                          <a:ea typeface="+mn-ea"/>
                          <a:cs typeface="+mn-cs"/>
                        </a:rPr>
                        <a:t>or LPNs</a:t>
                      </a:r>
                      <a:endParaRPr lang="en-US" sz="1400" b="0">
                        <a:solidFill>
                          <a:schemeClr val="tx1"/>
                        </a:solidFill>
                        <a:latin typeface="+mn-lt"/>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9286457"/>
                  </a:ext>
                </a:extLst>
              </a:tr>
              <a:tr h="735533">
                <a:tc>
                  <a:txBody>
                    <a:bodyPr/>
                    <a:lstStyle/>
                    <a:p>
                      <a:pPr algn="r"/>
                      <a:r>
                        <a:rPr lang="en-US" sz="1400" b="0" kern="1200">
                          <a:solidFill>
                            <a:schemeClr val="dk1"/>
                          </a:solidFill>
                          <a:effectLst/>
                          <a:latin typeface="+mn-lt"/>
                          <a:ea typeface="+mn-ea"/>
                          <a:cs typeface="+mn-cs"/>
                        </a:rPr>
                        <a:t>RNs have been </a:t>
                      </a:r>
                      <a:r>
                        <a:rPr lang="en-US" sz="1400" b="1" kern="1200">
                          <a:solidFill>
                            <a:schemeClr val="dk1"/>
                          </a:solidFill>
                          <a:effectLst/>
                          <a:latin typeface="+mn-lt"/>
                          <a:ea typeface="+mn-ea"/>
                          <a:cs typeface="+mn-cs"/>
                        </a:rPr>
                        <a:t>laid off</a:t>
                      </a:r>
                      <a:endParaRPr lang="en-US" sz="1400" b="1">
                        <a:solidFill>
                          <a:schemeClr val="tx1"/>
                        </a:solidFill>
                        <a:latin typeface="+mn-lt"/>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238756"/>
                  </a:ext>
                </a:extLst>
              </a:tr>
            </a:tbl>
          </a:graphicData>
        </a:graphic>
      </p:graphicFrame>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602270377"/>
              </p:ext>
            </p:extLst>
          </p:nvPr>
        </p:nvGraphicFramePr>
        <p:xfrm>
          <a:off x="4162870" y="1098468"/>
          <a:ext cx="7570406" cy="52669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2370F4E-177F-4FCF-89D3-D520C4371FF6}"/>
              </a:ext>
            </a:extLst>
          </p:cNvPr>
          <p:cNvSpPr txBox="1"/>
          <p:nvPr/>
        </p:nvSpPr>
        <p:spPr>
          <a:xfrm>
            <a:off x="6956334" y="1021804"/>
            <a:ext cx="548640" cy="215444"/>
          </a:xfrm>
          <a:prstGeom prst="rect">
            <a:avLst/>
          </a:prstGeom>
          <a:noFill/>
        </p:spPr>
        <p:txBody>
          <a:bodyPr wrap="square" lIns="0" tIns="0" rIns="0" bIns="0" rtlCol="0">
            <a:spAutoFit/>
          </a:bodyPr>
          <a:lstStyle/>
          <a:p>
            <a:pPr algn="l"/>
            <a:r>
              <a:rPr lang="en-US" sz="1400" b="1" u="sng"/>
              <a:t>% Yes</a:t>
            </a:r>
          </a:p>
        </p:txBody>
      </p:sp>
      <p:cxnSp>
        <p:nvCxnSpPr>
          <p:cNvPr id="5" name="Straight Connector 4">
            <a:extLst>
              <a:ext uri="{FF2B5EF4-FFF2-40B4-BE49-F238E27FC236}">
                <a16:creationId xmlns:a16="http://schemas.microsoft.com/office/drawing/2014/main" id="{0E2C77F9-D071-B087-6752-106104546C33}"/>
              </a:ext>
            </a:extLst>
          </p:cNvPr>
          <p:cNvCxnSpPr>
            <a:cxnSpLocks/>
          </p:cNvCxnSpPr>
          <p:nvPr/>
        </p:nvCxnSpPr>
        <p:spPr>
          <a:xfrm>
            <a:off x="530073" y="2683636"/>
            <a:ext cx="9883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7BECE28-E358-F3CA-3CF6-1268286ECFEA}"/>
              </a:ext>
            </a:extLst>
          </p:cNvPr>
          <p:cNvCxnSpPr>
            <a:cxnSpLocks/>
          </p:cNvCxnSpPr>
          <p:nvPr/>
        </p:nvCxnSpPr>
        <p:spPr>
          <a:xfrm>
            <a:off x="530073" y="4148001"/>
            <a:ext cx="98837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230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i="1" dirty="0"/>
              <a:t>Vacant positions </a:t>
            </a:r>
            <a:r>
              <a:rPr lang="en-US" dirty="0"/>
              <a:t>and </a:t>
            </a:r>
            <a:r>
              <a:rPr lang="en-US" i="1" dirty="0"/>
              <a:t>increase in travel nurses </a:t>
            </a:r>
            <a:r>
              <a:rPr lang="en-US" dirty="0"/>
              <a:t>remain most prevalent changes over time.</a:t>
            </a:r>
          </a:p>
        </p:txBody>
      </p:sp>
      <p:sp>
        <p:nvSpPr>
          <p:cNvPr id="15" name="Text Placeholder 14">
            <a:extLst>
              <a:ext uri="{FF2B5EF4-FFF2-40B4-BE49-F238E27FC236}">
                <a16:creationId xmlns:a16="http://schemas.microsoft.com/office/drawing/2014/main" id="{B84CB089-8AC2-4E82-AE29-87E761911A88}"/>
              </a:ext>
            </a:extLst>
          </p:cNvPr>
          <p:cNvSpPr>
            <a:spLocks noGrp="1"/>
          </p:cNvSpPr>
          <p:nvPr>
            <p:ph type="body" sz="quarter" idx="11"/>
          </p:nvPr>
        </p:nvSpPr>
        <p:spPr/>
        <p:txBody>
          <a:bodyPr/>
          <a:lstStyle/>
          <a:p>
            <a:r>
              <a:rPr lang="en-US"/>
              <a:t>Q9–Q15: In the past two years or so, please tell me if any of the following changes have been made where you work.</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636821494"/>
              </p:ext>
            </p:extLst>
          </p:nvPr>
        </p:nvGraphicFramePr>
        <p:xfrm>
          <a:off x="0" y="978408"/>
          <a:ext cx="12192000" cy="526694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BC452BE-3A84-F5F2-F945-DB5880E66303}"/>
              </a:ext>
            </a:extLst>
          </p:cNvPr>
          <p:cNvSpPr txBox="1"/>
          <p:nvPr/>
        </p:nvSpPr>
        <p:spPr>
          <a:xfrm>
            <a:off x="6956334" y="1021804"/>
            <a:ext cx="548640" cy="215444"/>
          </a:xfrm>
          <a:prstGeom prst="rect">
            <a:avLst/>
          </a:prstGeom>
          <a:noFill/>
        </p:spPr>
        <p:txBody>
          <a:bodyPr wrap="square" lIns="0" tIns="0" rIns="0" bIns="0" rtlCol="0">
            <a:spAutoFit/>
          </a:bodyPr>
          <a:lstStyle/>
          <a:p>
            <a:pPr algn="l"/>
            <a:r>
              <a:rPr lang="en-US" sz="1400" b="1" u="sng"/>
              <a:t>% Yes</a:t>
            </a:r>
          </a:p>
        </p:txBody>
      </p:sp>
      <p:sp>
        <p:nvSpPr>
          <p:cNvPr id="3" name="TextBox 2">
            <a:extLst>
              <a:ext uri="{FF2B5EF4-FFF2-40B4-BE49-F238E27FC236}">
                <a16:creationId xmlns:a16="http://schemas.microsoft.com/office/drawing/2014/main" id="{589EE5EC-755E-F0BA-A059-F668B276C29D}"/>
              </a:ext>
            </a:extLst>
          </p:cNvPr>
          <p:cNvSpPr txBox="1"/>
          <p:nvPr/>
        </p:nvSpPr>
        <p:spPr>
          <a:xfrm>
            <a:off x="161925" y="2197459"/>
            <a:ext cx="2743200"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a:solidFill>
                  <a:schemeClr val="accent1"/>
                </a:solidFill>
                <a:effectLst/>
                <a:latin typeface="+mn-lt"/>
                <a:ea typeface="+mn-ea"/>
                <a:cs typeface="+mn-cs"/>
              </a:rPr>
              <a:t>Positions left vacant</a:t>
            </a:r>
            <a:endParaRPr lang="en-US" sz="1400" b="0">
              <a:solidFill>
                <a:schemeClr val="accent1"/>
              </a:solidFill>
              <a:latin typeface="+mn-lt"/>
              <a:cs typeface="Segoe UI" panose="020B0502040204020203" pitchFamily="34" charset="0"/>
            </a:endParaRPr>
          </a:p>
        </p:txBody>
      </p:sp>
      <p:sp>
        <p:nvSpPr>
          <p:cNvPr id="4" name="TextBox 3">
            <a:extLst>
              <a:ext uri="{FF2B5EF4-FFF2-40B4-BE49-F238E27FC236}">
                <a16:creationId xmlns:a16="http://schemas.microsoft.com/office/drawing/2014/main" id="{08025279-71A7-603E-CF90-5FE65F01E6BC}"/>
              </a:ext>
            </a:extLst>
          </p:cNvPr>
          <p:cNvSpPr txBox="1"/>
          <p:nvPr/>
        </p:nvSpPr>
        <p:spPr>
          <a:xfrm>
            <a:off x="3273933" y="2197459"/>
            <a:ext cx="2743200"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mn-lt"/>
                <a:cs typeface="Segoe UI" panose="020B0502040204020203" pitchFamily="34" charset="0"/>
              </a:rPr>
              <a:t>Increase in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mn-lt"/>
                <a:cs typeface="Segoe UI" panose="020B0502040204020203" pitchFamily="34" charset="0"/>
              </a:rPr>
              <a:t>travel nurses</a:t>
            </a:r>
          </a:p>
        </p:txBody>
      </p:sp>
      <p:sp>
        <p:nvSpPr>
          <p:cNvPr id="5" name="TextBox 4">
            <a:extLst>
              <a:ext uri="{FF2B5EF4-FFF2-40B4-BE49-F238E27FC236}">
                <a16:creationId xmlns:a16="http://schemas.microsoft.com/office/drawing/2014/main" id="{170DA674-DA72-429D-2633-EF62EBA59C5B}"/>
              </a:ext>
            </a:extLst>
          </p:cNvPr>
          <p:cNvSpPr txBox="1"/>
          <p:nvPr/>
        </p:nvSpPr>
        <p:spPr>
          <a:xfrm>
            <a:off x="161925" y="3374884"/>
            <a:ext cx="2743200"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a:solidFill>
                  <a:schemeClr val="accent1">
                    <a:lumMod val="20000"/>
                    <a:lumOff val="80000"/>
                  </a:schemeClr>
                </a:solidFill>
                <a:effectLst/>
                <a:latin typeface="+mn-lt"/>
                <a:ea typeface="+mn-ea"/>
                <a:cs typeface="+mn-cs"/>
              </a:rPr>
              <a:t>Increase in the use of on call</a:t>
            </a:r>
            <a:endParaRPr lang="en-US" sz="1400" b="0">
              <a:solidFill>
                <a:schemeClr val="accent1">
                  <a:lumMod val="20000"/>
                  <a:lumOff val="80000"/>
                </a:schemeClr>
              </a:solidFill>
              <a:latin typeface="+mn-lt"/>
              <a:cs typeface="Segoe UI" panose="020B0502040204020203" pitchFamily="34" charset="0"/>
            </a:endParaRPr>
          </a:p>
        </p:txBody>
      </p:sp>
      <p:sp>
        <p:nvSpPr>
          <p:cNvPr id="6" name="TextBox 5">
            <a:extLst>
              <a:ext uri="{FF2B5EF4-FFF2-40B4-BE49-F238E27FC236}">
                <a16:creationId xmlns:a16="http://schemas.microsoft.com/office/drawing/2014/main" id="{42CA8F79-E634-C4D1-B20B-D57FEB26BE60}"/>
              </a:ext>
            </a:extLst>
          </p:cNvPr>
          <p:cNvSpPr txBox="1"/>
          <p:nvPr/>
        </p:nvSpPr>
        <p:spPr>
          <a:xfrm>
            <a:off x="0" y="4067517"/>
            <a:ext cx="2905125"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a:solidFill>
                  <a:schemeClr val="accent3">
                    <a:lumMod val="75000"/>
                  </a:schemeClr>
                </a:solidFill>
                <a:effectLst/>
                <a:latin typeface="+mn-lt"/>
                <a:ea typeface="+mn-ea"/>
                <a:cs typeface="+mn-cs"/>
              </a:rPr>
              <a:t>Increase in mandatory overtime</a:t>
            </a:r>
            <a:endParaRPr lang="en-US" sz="1400" b="0">
              <a:solidFill>
                <a:schemeClr val="accent3">
                  <a:lumMod val="75000"/>
                </a:schemeClr>
              </a:solidFill>
              <a:latin typeface="+mn-lt"/>
              <a:cs typeface="Segoe UI" panose="020B0502040204020203" pitchFamily="34" charset="0"/>
            </a:endParaRPr>
          </a:p>
        </p:txBody>
      </p:sp>
      <p:sp>
        <p:nvSpPr>
          <p:cNvPr id="7" name="TextBox 6">
            <a:extLst>
              <a:ext uri="{FF2B5EF4-FFF2-40B4-BE49-F238E27FC236}">
                <a16:creationId xmlns:a16="http://schemas.microsoft.com/office/drawing/2014/main" id="{CD57CCC3-88B1-A9E9-378C-D679F86442FE}"/>
              </a:ext>
            </a:extLst>
          </p:cNvPr>
          <p:cNvSpPr txBox="1"/>
          <p:nvPr/>
        </p:nvSpPr>
        <p:spPr>
          <a:xfrm>
            <a:off x="161925" y="4644845"/>
            <a:ext cx="2743200" cy="523220"/>
          </a:xfrm>
          <a:prstGeom prst="rect">
            <a:avLst/>
          </a:prstGeom>
          <a:noFill/>
        </p:spPr>
        <p:txBody>
          <a:bodyPr wrap="square">
            <a:spAutoFit/>
          </a:bodyPr>
          <a:lstStyle/>
          <a:p>
            <a:pPr algn="r"/>
            <a:r>
              <a:rPr lang="en-US" sz="1400" b="1" kern="1200">
                <a:solidFill>
                  <a:schemeClr val="accent3"/>
                </a:solidFill>
                <a:effectLst/>
                <a:latin typeface="+mn-lt"/>
                <a:ea typeface="+mn-ea"/>
                <a:cs typeface="+mn-cs"/>
              </a:rPr>
              <a:t>Replacement by unlicensed personnel / LPNs</a:t>
            </a:r>
            <a:endParaRPr lang="en-US" sz="1400" b="1">
              <a:solidFill>
                <a:schemeClr val="accent3"/>
              </a:solidFill>
              <a:latin typeface="+mn-lt"/>
              <a:cs typeface="Segoe UI" panose="020B0502040204020203" pitchFamily="34" charset="0"/>
            </a:endParaRPr>
          </a:p>
        </p:txBody>
      </p:sp>
      <p:sp>
        <p:nvSpPr>
          <p:cNvPr id="8" name="TextBox 7">
            <a:extLst>
              <a:ext uri="{FF2B5EF4-FFF2-40B4-BE49-F238E27FC236}">
                <a16:creationId xmlns:a16="http://schemas.microsoft.com/office/drawing/2014/main" id="{1DFA1255-6869-D50E-2F8B-73E61A0B9A3A}"/>
              </a:ext>
            </a:extLst>
          </p:cNvPr>
          <p:cNvSpPr txBox="1"/>
          <p:nvPr/>
        </p:nvSpPr>
        <p:spPr>
          <a:xfrm>
            <a:off x="161925" y="5156434"/>
            <a:ext cx="2743200" cy="307777"/>
          </a:xfrm>
          <a:prstGeom prst="rect">
            <a:avLst/>
          </a:prstGeom>
          <a:noFill/>
        </p:spPr>
        <p:txBody>
          <a:bodyPr wrap="square">
            <a:spAutoFit/>
          </a:bodyPr>
          <a:lstStyle/>
          <a:p>
            <a:pPr algn="r"/>
            <a:r>
              <a:rPr lang="en-US" sz="1400" b="1" kern="1200">
                <a:solidFill>
                  <a:schemeClr val="accent3">
                    <a:lumMod val="40000"/>
                    <a:lumOff val="60000"/>
                  </a:schemeClr>
                </a:solidFill>
                <a:effectLst/>
                <a:latin typeface="+mn-lt"/>
                <a:ea typeface="+mn-ea"/>
                <a:cs typeface="+mn-cs"/>
              </a:rPr>
              <a:t>RNs laid off</a:t>
            </a:r>
            <a:endParaRPr lang="en-US" sz="1400" b="1">
              <a:solidFill>
                <a:schemeClr val="accent3">
                  <a:lumMod val="40000"/>
                  <a:lumOff val="60000"/>
                </a:schemeClr>
              </a:solidFill>
              <a:latin typeface="+mn-lt"/>
              <a:cs typeface="Segoe UI" panose="020B0502040204020203" pitchFamily="34" charset="0"/>
            </a:endParaRPr>
          </a:p>
        </p:txBody>
      </p:sp>
    </p:spTree>
    <p:extLst>
      <p:ext uri="{BB962C8B-B14F-4D97-AF65-F5344CB8AC3E}">
        <p14:creationId xmlns:p14="http://schemas.microsoft.com/office/powerpoint/2010/main" val="3168153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RNs see many negative outcomes from understaffing.</a:t>
            </a:r>
          </a:p>
        </p:txBody>
      </p:sp>
      <p:sp>
        <p:nvSpPr>
          <p:cNvPr id="2" name="Text Placeholder 1">
            <a:extLst>
              <a:ext uri="{FF2B5EF4-FFF2-40B4-BE49-F238E27FC236}">
                <a16:creationId xmlns:a16="http://schemas.microsoft.com/office/drawing/2014/main" id="{2EC6EE85-E6C3-4BAE-B034-3963FEA99D9E}"/>
              </a:ext>
            </a:extLst>
          </p:cNvPr>
          <p:cNvSpPr>
            <a:spLocks noGrp="1"/>
          </p:cNvSpPr>
          <p:nvPr>
            <p:ph type="body" sz="quarter" idx="11"/>
          </p:nvPr>
        </p:nvSpPr>
        <p:spPr/>
        <p:txBody>
          <a:bodyPr/>
          <a:lstStyle/>
          <a:p>
            <a:r>
              <a:rPr lang="en-US"/>
              <a:t>Q30–Q37: Next, you’ll see some negative outcomes that could result from RNs having to care for too many patients at one time. For each one, please indicate if you are aware of any instances where an RN’s patient load has led to that outcome. </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2937573919"/>
              </p:ext>
            </p:extLst>
          </p:nvPr>
        </p:nvGraphicFramePr>
        <p:xfrm>
          <a:off x="457199" y="1038686"/>
          <a:ext cx="3657601" cy="5273774"/>
        </p:xfrm>
        <a:graphic>
          <a:graphicData uri="http://schemas.openxmlformats.org/drawingml/2006/table">
            <a:tbl>
              <a:tblPr firstRow="1" bandRow="1">
                <a:tableStyleId>{5C22544A-7EE6-4342-B048-85BDC9FD1C3A}</a:tableStyleId>
              </a:tblPr>
              <a:tblGrid>
                <a:gridCol w="3657601">
                  <a:extLst>
                    <a:ext uri="{9D8B030D-6E8A-4147-A177-3AD203B41FA5}">
                      <a16:colId xmlns:a16="http://schemas.microsoft.com/office/drawing/2014/main" val="365720989"/>
                    </a:ext>
                  </a:extLst>
                </a:gridCol>
              </a:tblGrid>
              <a:tr h="65247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Nurses lacking time to properly comfort and assist patients and families</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65247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Nurses lacking time to educate patients and provide adequate discharge planning</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100709"/>
                  </a:ext>
                </a:extLst>
              </a:tr>
              <a:tr h="65247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j-lt"/>
                        </a:rPr>
                        <a:t>Re-admission for a patient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679456">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j-lt"/>
                        </a:rPr>
                        <a:t>Complications or other problems for a patient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517687"/>
                  </a:ext>
                </a:extLst>
              </a:tr>
              <a:tr h="65247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Longer hospital stays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1106935"/>
                  </a:ext>
                </a:extLst>
              </a:tr>
              <a:tr h="65247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Medical errors, such as wrong medication or dosages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7034206"/>
                  </a:ext>
                </a:extLst>
              </a:tr>
              <a:tr h="679456">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Injury or harm to a patient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6869199"/>
                  </a:ext>
                </a:extLst>
              </a:tr>
              <a:tr h="65247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j-lt"/>
                        </a:rPr>
                        <a:t>Death of a patient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4706346"/>
                  </a:ext>
                </a:extLst>
              </a:tr>
            </a:tbl>
          </a:graphicData>
        </a:graphic>
      </p:graphicFrame>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079783689"/>
              </p:ext>
            </p:extLst>
          </p:nvPr>
        </p:nvGraphicFramePr>
        <p:xfrm>
          <a:off x="4162806" y="911296"/>
          <a:ext cx="7570406" cy="54011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E9D563F-CE5A-4CAC-9D58-6A8AB0B74831}"/>
              </a:ext>
            </a:extLst>
          </p:cNvPr>
          <p:cNvSpPr txBox="1"/>
          <p:nvPr/>
        </p:nvSpPr>
        <p:spPr>
          <a:xfrm>
            <a:off x="6096000" y="911296"/>
            <a:ext cx="1948873" cy="215444"/>
          </a:xfrm>
          <a:prstGeom prst="rect">
            <a:avLst/>
          </a:prstGeom>
          <a:noFill/>
        </p:spPr>
        <p:txBody>
          <a:bodyPr wrap="square" lIns="0" tIns="0" rIns="0" bIns="0" rtlCol="0">
            <a:spAutoFit/>
          </a:bodyPr>
          <a:lstStyle/>
          <a:p>
            <a:pPr algn="ctr"/>
            <a:r>
              <a:rPr lang="en-US" sz="1400" b="1" u="sng"/>
              <a:t>% Yes, aware</a:t>
            </a:r>
          </a:p>
        </p:txBody>
      </p:sp>
      <p:cxnSp>
        <p:nvCxnSpPr>
          <p:cNvPr id="4" name="Straight Connector 3">
            <a:extLst>
              <a:ext uri="{FF2B5EF4-FFF2-40B4-BE49-F238E27FC236}">
                <a16:creationId xmlns:a16="http://schemas.microsoft.com/office/drawing/2014/main" id="{8C515448-2190-C339-2240-93AD9B28C934}"/>
              </a:ext>
            </a:extLst>
          </p:cNvPr>
          <p:cNvCxnSpPr>
            <a:cxnSpLocks/>
          </p:cNvCxnSpPr>
          <p:nvPr/>
        </p:nvCxnSpPr>
        <p:spPr>
          <a:xfrm>
            <a:off x="772341" y="3667420"/>
            <a:ext cx="9483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E2AB9C-2386-949C-FF44-34F4E7646C09}"/>
              </a:ext>
            </a:extLst>
          </p:cNvPr>
          <p:cNvCxnSpPr>
            <a:cxnSpLocks/>
          </p:cNvCxnSpPr>
          <p:nvPr/>
        </p:nvCxnSpPr>
        <p:spPr>
          <a:xfrm>
            <a:off x="772341" y="2357233"/>
            <a:ext cx="948363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2187B046-20CB-A22E-CC79-944125B63E81}"/>
              </a:ext>
            </a:extLst>
          </p:cNvPr>
          <p:cNvGraphicFramePr>
            <a:graphicFrameLocks noGrp="1"/>
          </p:cNvGraphicFramePr>
          <p:nvPr>
            <p:extLst>
              <p:ext uri="{D42A27DB-BD31-4B8C-83A1-F6EECF244321}">
                <p14:modId xmlns:p14="http://schemas.microsoft.com/office/powerpoint/2010/main" val="4148077982"/>
              </p:ext>
            </p:extLst>
          </p:nvPr>
        </p:nvGraphicFramePr>
        <p:xfrm>
          <a:off x="4259852" y="1926159"/>
          <a:ext cx="3261825" cy="182880"/>
        </p:xfrm>
        <a:graphic>
          <a:graphicData uri="http://schemas.openxmlformats.org/drawingml/2006/table">
            <a:tbl>
              <a:tblPr firstRow="1" bandRow="1">
                <a:tableStyleId>{2D5ABB26-0587-4C30-8999-92F81FD0307C}</a:tableStyleId>
              </a:tblPr>
              <a:tblGrid>
                <a:gridCol w="2645082">
                  <a:extLst>
                    <a:ext uri="{9D8B030D-6E8A-4147-A177-3AD203B41FA5}">
                      <a16:colId xmlns:a16="http://schemas.microsoft.com/office/drawing/2014/main" val="412734549"/>
                    </a:ext>
                  </a:extLst>
                </a:gridCol>
                <a:gridCol w="616743">
                  <a:extLst>
                    <a:ext uri="{9D8B030D-6E8A-4147-A177-3AD203B41FA5}">
                      <a16:colId xmlns:a16="http://schemas.microsoft.com/office/drawing/2014/main" val="2559167434"/>
                    </a:ext>
                  </a:extLst>
                </a:gridCol>
              </a:tblGrid>
              <a:tr h="98442">
                <a:tc>
                  <a:txBody>
                    <a:bodyPr/>
                    <a:lstStyle/>
                    <a:p>
                      <a:r>
                        <a:rPr lang="en-US" sz="1200" b="1">
                          <a:solidFill>
                            <a:schemeClr val="bg2"/>
                          </a:solidFill>
                        </a:rPr>
                        <a:t>Direct care community hospital</a:t>
                      </a:r>
                      <a:endParaRPr lang="en-US" sz="1200" b="1" dirty="0">
                        <a:solidFill>
                          <a:schemeClr val="bg2"/>
                        </a:solidFill>
                      </a:endParaRPr>
                    </a:p>
                  </a:txBody>
                  <a:tcPr marL="0" marR="0" marT="0" marB="0"/>
                </a:tc>
                <a:tc>
                  <a:txBody>
                    <a:bodyPr/>
                    <a:lstStyle/>
                    <a:p>
                      <a:r>
                        <a:rPr lang="en-US" sz="1200" b="1">
                          <a:solidFill>
                            <a:schemeClr val="bg2"/>
                          </a:solidFill>
                        </a:rPr>
                        <a:t>85%</a:t>
                      </a:r>
                      <a:endParaRPr lang="en-US" sz="1200" b="1" dirty="0">
                        <a:solidFill>
                          <a:schemeClr val="bg2"/>
                        </a:solidFill>
                      </a:endParaRPr>
                    </a:p>
                  </a:txBody>
                  <a:tcPr marL="0" marR="0" marT="0" marB="0"/>
                </a:tc>
                <a:extLst>
                  <a:ext uri="{0D108BD9-81ED-4DB2-BD59-A6C34878D82A}">
                    <a16:rowId xmlns:a16="http://schemas.microsoft.com/office/drawing/2014/main" val="1454972647"/>
                  </a:ext>
                </a:extLst>
              </a:tr>
            </a:tbl>
          </a:graphicData>
        </a:graphic>
      </p:graphicFrame>
    </p:spTree>
    <p:extLst>
      <p:ext uri="{BB962C8B-B14F-4D97-AF65-F5344CB8AC3E}">
        <p14:creationId xmlns:p14="http://schemas.microsoft.com/office/powerpoint/2010/main" val="129173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4-in-10 RNs would not feel safe admitting family to the unit on which they work.</a:t>
            </a:r>
          </a:p>
        </p:txBody>
      </p:sp>
      <p:sp>
        <p:nvSpPr>
          <p:cNvPr id="3" name="Text Placeholder 2">
            <a:extLst>
              <a:ext uri="{FF2B5EF4-FFF2-40B4-BE49-F238E27FC236}">
                <a16:creationId xmlns:a16="http://schemas.microsoft.com/office/drawing/2014/main" id="{436A0040-0FAC-46DF-8400-56B627513B16}"/>
              </a:ext>
            </a:extLst>
          </p:cNvPr>
          <p:cNvSpPr>
            <a:spLocks noGrp="1"/>
          </p:cNvSpPr>
          <p:nvPr>
            <p:ph type="body" sz="quarter" idx="11"/>
          </p:nvPr>
        </p:nvSpPr>
        <p:spPr/>
        <p:txBody>
          <a:bodyPr/>
          <a:lstStyle/>
          <a:p>
            <a:r>
              <a:rPr lang="en-US"/>
              <a:t>Q39: Given current conditions at your hospital, how safe would you feel admitting a family member to the unit on which you work?</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3126051260"/>
              </p:ext>
            </p:extLst>
          </p:nvPr>
        </p:nvGraphicFramePr>
        <p:xfrm>
          <a:off x="458724" y="1107995"/>
          <a:ext cx="3657600" cy="513893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1027786">
                <a:tc>
                  <a:txBody>
                    <a:bodyPr/>
                    <a:lstStyle/>
                    <a:p>
                      <a:pPr algn="r" fontAlgn="b"/>
                      <a:r>
                        <a:rPr lang="en-US" sz="1400" b="0" i="0" u="none" strike="noStrike">
                          <a:solidFill>
                            <a:srgbClr val="000000"/>
                          </a:solidFill>
                          <a:effectLst/>
                          <a:latin typeface="+mj-lt"/>
                        </a:rPr>
                        <a:t>Very safe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027786">
                <a:tc>
                  <a:txBody>
                    <a:bodyPr/>
                    <a:lstStyle/>
                    <a:p>
                      <a:pPr algn="r" fontAlgn="b"/>
                      <a:r>
                        <a:rPr lang="en-US" sz="1400" b="0" i="0" u="none" strike="noStrike">
                          <a:solidFill>
                            <a:srgbClr val="000000"/>
                          </a:solidFill>
                          <a:effectLst/>
                          <a:latin typeface="+mj-lt"/>
                        </a:rPr>
                        <a:t>Somewhat </a:t>
                      </a:r>
                      <a:r>
                        <a:rPr lang="en-US" sz="1400" b="0" i="0" u="none" strike="noStrike" kern="1200">
                          <a:solidFill>
                            <a:srgbClr val="000000"/>
                          </a:solidFill>
                          <a:effectLst/>
                          <a:latin typeface="+mn-lt"/>
                          <a:ea typeface="+mn-ea"/>
                          <a:cs typeface="+mn-cs"/>
                        </a:rPr>
                        <a:t>safe</a:t>
                      </a:r>
                      <a:endParaRPr lang="en-US" sz="1400" b="0" i="0" u="none" strike="noStrike">
                        <a:solidFill>
                          <a:srgbClr val="000000"/>
                        </a:solidFill>
                        <a:effectLst/>
                        <a:latin typeface="+mj-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027786">
                <a:tc>
                  <a:txBody>
                    <a:bodyPr/>
                    <a:lstStyle/>
                    <a:p>
                      <a:pPr algn="r"/>
                      <a:endParaRPr lang="en-US" sz="1400" b="0">
                        <a:solidFill>
                          <a:schemeClr val="tx1"/>
                        </a:solidFill>
                        <a:latin typeface="Segoe UI" panose="020B0502040204020203" pitchFamily="34" charset="0"/>
                        <a:cs typeface="Segoe UI" panose="020B050204020402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1027786">
                <a:tc>
                  <a:txBody>
                    <a:bodyPr/>
                    <a:lstStyle/>
                    <a:p>
                      <a:pPr algn="r" fontAlgn="b"/>
                      <a:r>
                        <a:rPr lang="en-US" sz="1400" b="0" i="0" u="none" strike="noStrike">
                          <a:solidFill>
                            <a:srgbClr val="000000"/>
                          </a:solidFill>
                          <a:effectLst/>
                          <a:latin typeface="+mj-lt"/>
                        </a:rPr>
                        <a:t>Not very </a:t>
                      </a:r>
                      <a:r>
                        <a:rPr lang="en-US" sz="1400" b="0" i="0" u="none" strike="noStrike" kern="1200">
                          <a:solidFill>
                            <a:srgbClr val="000000"/>
                          </a:solidFill>
                          <a:effectLst/>
                          <a:latin typeface="+mn-lt"/>
                          <a:ea typeface="+mn-ea"/>
                          <a:cs typeface="+mn-cs"/>
                        </a:rPr>
                        <a:t>safe</a:t>
                      </a:r>
                      <a:endParaRPr lang="en-US" sz="14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r h="1027786">
                <a:tc>
                  <a:txBody>
                    <a:bodyPr/>
                    <a:lstStyle/>
                    <a:p>
                      <a:pPr algn="r" fontAlgn="b"/>
                      <a:r>
                        <a:rPr lang="en-US" sz="1400" b="0" i="0" u="none" strike="noStrike">
                          <a:solidFill>
                            <a:srgbClr val="000000"/>
                          </a:solidFill>
                          <a:effectLst/>
                          <a:latin typeface="+mj-lt"/>
                        </a:rPr>
                        <a:t>Not at all </a:t>
                      </a:r>
                      <a:r>
                        <a:rPr lang="en-US" sz="1400" b="0" i="0" u="none" strike="noStrike" kern="1200">
                          <a:solidFill>
                            <a:srgbClr val="000000"/>
                          </a:solidFill>
                          <a:effectLst/>
                          <a:latin typeface="+mn-lt"/>
                          <a:ea typeface="+mn-ea"/>
                          <a:cs typeface="+mn-cs"/>
                        </a:rPr>
                        <a:t>safe</a:t>
                      </a:r>
                      <a:endParaRPr lang="en-US" sz="14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5196192"/>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 </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1564833127"/>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750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64AE51-4172-C1E1-CD7F-6A3B6B433BE8}"/>
              </a:ext>
            </a:extLst>
          </p:cNvPr>
          <p:cNvSpPr>
            <a:spLocks noGrp="1"/>
          </p:cNvSpPr>
          <p:nvPr>
            <p:ph type="body" sz="quarter" idx="10"/>
          </p:nvPr>
        </p:nvSpPr>
        <p:spPr/>
        <p:txBody>
          <a:bodyPr/>
          <a:lstStyle/>
          <a:p>
            <a:r>
              <a:rPr lang="en-US"/>
              <a:t>Workplace Violence</a:t>
            </a:r>
          </a:p>
        </p:txBody>
      </p:sp>
    </p:spTree>
    <p:extLst>
      <p:ext uri="{BB962C8B-B14F-4D97-AF65-F5344CB8AC3E}">
        <p14:creationId xmlns:p14="http://schemas.microsoft.com/office/powerpoint/2010/main" val="15971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A quarter of nurses do not feel safe in their workplace.</a:t>
            </a:r>
          </a:p>
        </p:txBody>
      </p:sp>
      <p:sp>
        <p:nvSpPr>
          <p:cNvPr id="15" name="Text Placeholder 14">
            <a:extLst>
              <a:ext uri="{FF2B5EF4-FFF2-40B4-BE49-F238E27FC236}">
                <a16:creationId xmlns:a16="http://schemas.microsoft.com/office/drawing/2014/main" id="{B84CB089-8AC2-4E82-AE29-87E761911A88}"/>
              </a:ext>
            </a:extLst>
          </p:cNvPr>
          <p:cNvSpPr>
            <a:spLocks noGrp="1"/>
          </p:cNvSpPr>
          <p:nvPr>
            <p:ph type="body" sz="quarter" idx="11"/>
          </p:nvPr>
        </p:nvSpPr>
        <p:spPr/>
        <p:txBody>
          <a:bodyPr/>
          <a:lstStyle/>
          <a:p>
            <a:r>
              <a:rPr lang="en-US"/>
              <a:t>Q48: Overall, how safe do you feel in your workplace?</a:t>
            </a:r>
          </a:p>
        </p:txBody>
      </p:sp>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916429556"/>
              </p:ext>
            </p:extLst>
          </p:nvPr>
        </p:nvGraphicFramePr>
        <p:xfrm>
          <a:off x="457200" y="978408"/>
          <a:ext cx="11276012"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545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8991-4659-44CF-9F15-4C98FB486B49}"/>
              </a:ext>
            </a:extLst>
          </p:cNvPr>
          <p:cNvSpPr>
            <a:spLocks noGrp="1"/>
          </p:cNvSpPr>
          <p:nvPr>
            <p:ph type="title"/>
          </p:nvPr>
        </p:nvSpPr>
        <p:spPr/>
        <p:txBody>
          <a:bodyPr/>
          <a:lstStyle/>
          <a:p>
            <a:r>
              <a:rPr lang="en-US"/>
              <a:t>About the Survey</a:t>
            </a:r>
          </a:p>
        </p:txBody>
      </p:sp>
      <p:graphicFrame>
        <p:nvGraphicFramePr>
          <p:cNvPr id="4" name="Table 3">
            <a:extLst>
              <a:ext uri="{FF2B5EF4-FFF2-40B4-BE49-F238E27FC236}">
                <a16:creationId xmlns:a16="http://schemas.microsoft.com/office/drawing/2014/main" id="{68CBD70F-D16F-40EE-B790-289080E68E82}"/>
              </a:ext>
            </a:extLst>
          </p:cNvPr>
          <p:cNvGraphicFramePr>
            <a:graphicFrameLocks noGrp="1"/>
          </p:cNvGraphicFramePr>
          <p:nvPr>
            <p:extLst>
              <p:ext uri="{D42A27DB-BD31-4B8C-83A1-F6EECF244321}">
                <p14:modId xmlns:p14="http://schemas.microsoft.com/office/powerpoint/2010/main" val="3381222528"/>
              </p:ext>
            </p:extLst>
          </p:nvPr>
        </p:nvGraphicFramePr>
        <p:xfrm>
          <a:off x="457200" y="1216057"/>
          <a:ext cx="11274552" cy="4557756"/>
        </p:xfrm>
        <a:graphic>
          <a:graphicData uri="http://schemas.openxmlformats.org/drawingml/2006/table">
            <a:tbl>
              <a:tblPr bandRow="1">
                <a:tableStyleId>{69012ECD-51FC-41F1-AA8D-1B2483CD663E}</a:tableStyleId>
              </a:tblPr>
              <a:tblGrid>
                <a:gridCol w="2341269">
                  <a:extLst>
                    <a:ext uri="{9D8B030D-6E8A-4147-A177-3AD203B41FA5}">
                      <a16:colId xmlns:a16="http://schemas.microsoft.com/office/drawing/2014/main" val="3250097417"/>
                    </a:ext>
                  </a:extLst>
                </a:gridCol>
                <a:gridCol w="8933283">
                  <a:extLst>
                    <a:ext uri="{9D8B030D-6E8A-4147-A177-3AD203B41FA5}">
                      <a16:colId xmlns:a16="http://schemas.microsoft.com/office/drawing/2014/main" val="1387625171"/>
                    </a:ext>
                  </a:extLst>
                </a:gridCol>
              </a:tblGrid>
              <a:tr h="768482">
                <a:tc>
                  <a:txBody>
                    <a:bodyPr/>
                    <a:lstStyle/>
                    <a:p>
                      <a:pPr algn="l"/>
                      <a:r>
                        <a:rPr lang="en-US" sz="1600" b="1"/>
                        <a:t>Mode</a:t>
                      </a:r>
                      <a:endParaRPr lang="en-US" sz="1600" b="1">
                        <a:solidFill>
                          <a:schemeClr val="tx2"/>
                        </a:solidFill>
                      </a:endParaRPr>
                    </a:p>
                  </a:txBody>
                  <a:tcPr anchor="ctr"/>
                </a:tc>
                <a:tc>
                  <a:txBody>
                    <a:bodyPr/>
                    <a:lstStyle/>
                    <a:p>
                      <a:pPr algn="l"/>
                      <a:r>
                        <a:rPr lang="en-US" sz="1600" b="0">
                          <a:solidFill>
                            <a:schemeClr val="tx2"/>
                          </a:solidFill>
                        </a:rPr>
                        <a:t>Respondents were contacted through text message, asking them to use the included link to participate in the survey online, through phone or computer. </a:t>
                      </a:r>
                    </a:p>
                  </a:txBody>
                  <a:tcPr anchor="ctr"/>
                </a:tc>
                <a:extLst>
                  <a:ext uri="{0D108BD9-81ED-4DB2-BD59-A6C34878D82A}">
                    <a16:rowId xmlns:a16="http://schemas.microsoft.com/office/drawing/2014/main" val="4197925983"/>
                  </a:ext>
                </a:extLst>
              </a:tr>
              <a:tr h="1098295">
                <a:tc>
                  <a:txBody>
                    <a:bodyPr/>
                    <a:lstStyle/>
                    <a:p>
                      <a:pPr algn="l"/>
                      <a:r>
                        <a:rPr lang="en-US" sz="1600" b="1"/>
                        <a:t>Sample</a:t>
                      </a:r>
                      <a:endParaRPr lang="en-US" sz="1600" b="1">
                        <a:solidFill>
                          <a:schemeClr val="tx2"/>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kern="1200">
                          <a:solidFill>
                            <a:schemeClr val="tx1"/>
                          </a:solidFill>
                          <a:effectLst/>
                          <a:latin typeface="+mn-lt"/>
                          <a:ea typeface="+mn-ea"/>
                          <a:cs typeface="+mn-cs"/>
                        </a:rPr>
                        <a:t>510 interviews were completed with RNs currently working in healthcare in Massachusetts.</a:t>
                      </a:r>
                    </a:p>
                    <a:p>
                      <a:pPr algn="l"/>
                      <a:endParaRPr lang="en-US" sz="1600"/>
                    </a:p>
                    <a:p>
                      <a:pPr algn="l"/>
                      <a:r>
                        <a:rPr lang="en-US" sz="1600" kern="1200">
                          <a:solidFill>
                            <a:schemeClr val="tx1"/>
                          </a:solidFill>
                          <a:effectLst/>
                          <a:latin typeface="+mn-lt"/>
                          <a:ea typeface="+mn-ea"/>
                          <a:cs typeface="+mn-cs"/>
                        </a:rPr>
                        <a:t>This was drawn from a file of the 155,000 nurses registered with the Massachusetts Board of Registration in Nursing as of February 2024, for whom cell phone numbers were available.</a:t>
                      </a:r>
                    </a:p>
                  </a:txBody>
                  <a:tcPr anchor="ctr"/>
                </a:tc>
                <a:extLst>
                  <a:ext uri="{0D108BD9-81ED-4DB2-BD59-A6C34878D82A}">
                    <a16:rowId xmlns:a16="http://schemas.microsoft.com/office/drawing/2014/main" val="3949586813"/>
                  </a:ext>
                </a:extLst>
              </a:tr>
              <a:tr h="622673">
                <a:tc>
                  <a:txBody>
                    <a:bodyPr/>
                    <a:lstStyle/>
                    <a:p>
                      <a:pPr algn="l"/>
                      <a:r>
                        <a:rPr lang="en-US" sz="1600" b="1">
                          <a:solidFill>
                            <a:schemeClr val="tx2"/>
                          </a:solidFill>
                        </a:rPr>
                        <a:t>Dates</a:t>
                      </a:r>
                    </a:p>
                  </a:txBody>
                  <a:tcPr anchor="ctr"/>
                </a:tc>
                <a:tc>
                  <a:txBody>
                    <a:bodyPr/>
                    <a:lstStyle/>
                    <a:p>
                      <a:pPr algn="l"/>
                      <a:r>
                        <a:rPr lang="en-US" sz="1600">
                          <a:solidFill>
                            <a:schemeClr val="tx2"/>
                          </a:solidFill>
                        </a:rPr>
                        <a:t>February 27-March 11, 2024</a:t>
                      </a:r>
                    </a:p>
                  </a:txBody>
                  <a:tcPr anchor="ctr"/>
                </a:tc>
                <a:extLst>
                  <a:ext uri="{0D108BD9-81ED-4DB2-BD59-A6C34878D82A}">
                    <a16:rowId xmlns:a16="http://schemas.microsoft.com/office/drawing/2014/main" val="1463155604"/>
                  </a:ext>
                </a:extLst>
              </a:tr>
              <a:tr h="762354">
                <a:tc>
                  <a:txBody>
                    <a:bodyPr/>
                    <a:lstStyle/>
                    <a:p>
                      <a:pPr algn="l"/>
                      <a:r>
                        <a:rPr lang="en-US" sz="1600" b="1">
                          <a:solidFill>
                            <a:schemeClr val="tx2"/>
                          </a:solidFill>
                        </a:rPr>
                        <a:t>Weights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effectLst/>
                          <a:latin typeface="+mn-lt"/>
                          <a:ea typeface="+mn-ea"/>
                          <a:cs typeface="+mn-cs"/>
                        </a:rPr>
                        <a:t>Slight age and care setting (teaching hospital, community hospital, non-hospital care) weights were applied to ensure the data accurately matched demographic information available on the statewide list of nurses and the actual breakdown of healthcare facilities across the state.</a:t>
                      </a:r>
                      <a:endParaRPr lang="en-US" sz="1600">
                        <a:solidFill>
                          <a:schemeClr val="tx2"/>
                        </a:solidFill>
                      </a:endParaRPr>
                    </a:p>
                  </a:txBody>
                  <a:tcPr anchor="ctr"/>
                </a:tc>
                <a:extLst>
                  <a:ext uri="{0D108BD9-81ED-4DB2-BD59-A6C34878D82A}">
                    <a16:rowId xmlns:a16="http://schemas.microsoft.com/office/drawing/2014/main" val="2238768624"/>
                  </a:ext>
                </a:extLst>
              </a:tr>
              <a:tr h="622673">
                <a:tc>
                  <a:txBody>
                    <a:bodyPr/>
                    <a:lstStyle/>
                    <a:p>
                      <a:pPr algn="l"/>
                      <a:r>
                        <a:rPr lang="en-US" sz="1600" b="1">
                          <a:solidFill>
                            <a:schemeClr val="tx2"/>
                          </a:solidFill>
                        </a:rPr>
                        <a:t>Margin of Error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±4% at the 95% confidence level for the entire sample; the margin of error for subgroups is higher</a:t>
                      </a:r>
                      <a:endParaRPr lang="en-US" sz="1600">
                        <a:solidFill>
                          <a:schemeClr val="tx2"/>
                        </a:solidFill>
                      </a:endParaRPr>
                    </a:p>
                  </a:txBody>
                  <a:tcPr anchor="ctr"/>
                </a:tc>
                <a:extLst>
                  <a:ext uri="{0D108BD9-81ED-4DB2-BD59-A6C34878D82A}">
                    <a16:rowId xmlns:a16="http://schemas.microsoft.com/office/drawing/2014/main" val="2048768128"/>
                  </a:ext>
                </a:extLst>
              </a:tr>
              <a:tr h="622673">
                <a:tc>
                  <a:txBody>
                    <a:bodyPr/>
                    <a:lstStyle/>
                    <a:p>
                      <a:pPr algn="l"/>
                      <a:r>
                        <a:rPr lang="en-US" sz="1600" b="1">
                          <a:solidFill>
                            <a:schemeClr val="tx2"/>
                          </a:solidFill>
                        </a:rPr>
                        <a:t>Note</a:t>
                      </a:r>
                    </a:p>
                  </a:txBody>
                  <a:tcPr anchor="ctr"/>
                </a:tc>
                <a:tc>
                  <a:txBody>
                    <a:bodyPr/>
                    <a:lstStyle/>
                    <a:p>
                      <a:pPr algn="l"/>
                      <a:r>
                        <a:rPr lang="en-US" sz="1600">
                          <a:solidFill>
                            <a:schemeClr val="tx2"/>
                          </a:solidFill>
                        </a:rPr>
                        <a:t>Some data may not add up to 100% due to rounding</a:t>
                      </a:r>
                    </a:p>
                  </a:txBody>
                  <a:tcPr anchor="ctr"/>
                </a:tc>
                <a:extLst>
                  <a:ext uri="{0D108BD9-81ED-4DB2-BD59-A6C34878D82A}">
                    <a16:rowId xmlns:a16="http://schemas.microsoft.com/office/drawing/2014/main" val="2624204633"/>
                  </a:ext>
                </a:extLst>
              </a:tr>
            </a:tbl>
          </a:graphicData>
        </a:graphic>
      </p:graphicFrame>
    </p:spTree>
    <p:extLst>
      <p:ext uri="{BB962C8B-B14F-4D97-AF65-F5344CB8AC3E}">
        <p14:creationId xmlns:p14="http://schemas.microsoft.com/office/powerpoint/2010/main" val="114032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A quarter of nurses do not feel safe in their workplace.</a:t>
            </a:r>
          </a:p>
        </p:txBody>
      </p:sp>
      <p:sp>
        <p:nvSpPr>
          <p:cNvPr id="15" name="Text Placeholder 14">
            <a:extLst>
              <a:ext uri="{FF2B5EF4-FFF2-40B4-BE49-F238E27FC236}">
                <a16:creationId xmlns:a16="http://schemas.microsoft.com/office/drawing/2014/main" id="{B84CB089-8AC2-4E82-AE29-87E761911A88}"/>
              </a:ext>
            </a:extLst>
          </p:cNvPr>
          <p:cNvSpPr>
            <a:spLocks noGrp="1"/>
          </p:cNvSpPr>
          <p:nvPr>
            <p:ph type="body" sz="quarter" idx="11"/>
          </p:nvPr>
        </p:nvSpPr>
        <p:spPr/>
        <p:txBody>
          <a:bodyPr/>
          <a:lstStyle/>
          <a:p>
            <a:r>
              <a:rPr lang="en-US"/>
              <a:t>Q48: Overall, how safe do you feel in your workplace?</a:t>
            </a:r>
          </a:p>
        </p:txBody>
      </p:sp>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nvGraphicFramePr>
        <p:xfrm>
          <a:off x="457200" y="978408"/>
          <a:ext cx="11276012" cy="5266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C7CDBD94-D601-A2BB-47E6-270D879C0553}"/>
              </a:ext>
            </a:extLst>
          </p:cNvPr>
          <p:cNvGraphicFramePr>
            <a:graphicFrameLocks noGrp="1"/>
          </p:cNvGraphicFramePr>
          <p:nvPr>
            <p:extLst>
              <p:ext uri="{D42A27DB-BD31-4B8C-83A1-F6EECF244321}">
                <p14:modId xmlns:p14="http://schemas.microsoft.com/office/powerpoint/2010/main" val="671858599"/>
              </p:ext>
            </p:extLst>
          </p:nvPr>
        </p:nvGraphicFramePr>
        <p:xfrm>
          <a:off x="8685607" y="3537047"/>
          <a:ext cx="3332942" cy="548640"/>
        </p:xfrm>
        <a:graphic>
          <a:graphicData uri="http://schemas.openxmlformats.org/drawingml/2006/table">
            <a:tbl>
              <a:tblPr firstRow="1" bandRow="1">
                <a:tableStyleId>{2D5ABB26-0587-4C30-8999-92F81FD0307C}</a:tableStyleId>
              </a:tblPr>
              <a:tblGrid>
                <a:gridCol w="2718850">
                  <a:extLst>
                    <a:ext uri="{9D8B030D-6E8A-4147-A177-3AD203B41FA5}">
                      <a16:colId xmlns:a16="http://schemas.microsoft.com/office/drawing/2014/main" val="412734549"/>
                    </a:ext>
                  </a:extLst>
                </a:gridCol>
                <a:gridCol w="614092">
                  <a:extLst>
                    <a:ext uri="{9D8B030D-6E8A-4147-A177-3AD203B41FA5}">
                      <a16:colId xmlns:a16="http://schemas.microsoft.com/office/drawing/2014/main" val="2559167434"/>
                    </a:ext>
                  </a:extLst>
                </a:gridCol>
              </a:tblGrid>
              <a:tr h="0">
                <a:tc gridSpan="2">
                  <a:txBody>
                    <a:bodyPr/>
                    <a:lstStyle/>
                    <a:p>
                      <a:pPr algn="ctr"/>
                      <a:r>
                        <a:rPr lang="en-US" sz="1200" b="0" u="sng">
                          <a:solidFill>
                            <a:schemeClr val="tx2"/>
                          </a:solidFill>
                        </a:rPr>
                        <a:t>Not Safe</a:t>
                      </a:r>
                    </a:p>
                  </a:txBody>
                  <a:tcPr marL="0" marR="0" marT="0" marB="0"/>
                </a:tc>
                <a:tc hMerge="1">
                  <a:txBody>
                    <a:bodyPr/>
                    <a:lstStyle/>
                    <a:p>
                      <a:endParaRPr lang="en-US" sz="1200" b="0">
                        <a:solidFill>
                          <a:schemeClr val="tx1"/>
                        </a:solidFill>
                      </a:endParaRPr>
                    </a:p>
                  </a:txBody>
                  <a:tcPr marL="0" marR="0" marT="0" marB="0"/>
                </a:tc>
                <a:extLst>
                  <a:ext uri="{0D108BD9-81ED-4DB2-BD59-A6C34878D82A}">
                    <a16:rowId xmlns:a16="http://schemas.microsoft.com/office/drawing/2014/main" val="3985410127"/>
                  </a:ext>
                </a:extLst>
              </a:tr>
              <a:tr h="0">
                <a:tc>
                  <a:txBody>
                    <a:bodyPr/>
                    <a:lstStyle/>
                    <a:p>
                      <a:r>
                        <a:rPr lang="en-US" sz="1200" b="0">
                          <a:solidFill>
                            <a:schemeClr val="tx2"/>
                          </a:solidFill>
                        </a:rPr>
                        <a:t>Direct care teaching hospital</a:t>
                      </a:r>
                    </a:p>
                  </a:txBody>
                  <a:tcPr marL="0" marR="0" marT="0" marB="0"/>
                </a:tc>
                <a:tc>
                  <a:txBody>
                    <a:bodyPr/>
                    <a:lstStyle/>
                    <a:p>
                      <a:r>
                        <a:rPr lang="en-US" sz="1200" b="0">
                          <a:solidFill>
                            <a:schemeClr val="tx2"/>
                          </a:solidFill>
                        </a:rPr>
                        <a:t>31%</a:t>
                      </a:r>
                    </a:p>
                  </a:txBody>
                  <a:tcPr marL="0" marR="0" marT="0" marB="0"/>
                </a:tc>
                <a:extLst>
                  <a:ext uri="{0D108BD9-81ED-4DB2-BD59-A6C34878D82A}">
                    <a16:rowId xmlns:a16="http://schemas.microsoft.com/office/drawing/2014/main" val="1128107268"/>
                  </a:ext>
                </a:extLst>
              </a:tr>
              <a:tr h="128424">
                <a:tc>
                  <a:txBody>
                    <a:bodyPr/>
                    <a:lstStyle/>
                    <a:p>
                      <a:r>
                        <a:rPr lang="en-US" sz="1200" b="0">
                          <a:solidFill>
                            <a:schemeClr val="tx2"/>
                          </a:solidFill>
                        </a:rPr>
                        <a:t>Direct care community hospital</a:t>
                      </a:r>
                    </a:p>
                  </a:txBody>
                  <a:tcPr marL="0" marR="0" marT="0" marB="0"/>
                </a:tc>
                <a:tc>
                  <a:txBody>
                    <a:bodyPr/>
                    <a:lstStyle/>
                    <a:p>
                      <a:r>
                        <a:rPr lang="en-US" sz="1200" b="0">
                          <a:solidFill>
                            <a:schemeClr val="tx2"/>
                          </a:solidFill>
                        </a:rPr>
                        <a:t>31%</a:t>
                      </a:r>
                    </a:p>
                  </a:txBody>
                  <a:tcPr marL="0" marR="0" marT="0" marB="0"/>
                </a:tc>
                <a:extLst>
                  <a:ext uri="{0D108BD9-81ED-4DB2-BD59-A6C34878D82A}">
                    <a16:rowId xmlns:a16="http://schemas.microsoft.com/office/drawing/2014/main" val="1454972647"/>
                  </a:ext>
                </a:extLst>
              </a:tr>
            </a:tbl>
          </a:graphicData>
        </a:graphic>
      </p:graphicFrame>
    </p:spTree>
    <p:extLst>
      <p:ext uri="{BB962C8B-B14F-4D97-AF65-F5344CB8AC3E}">
        <p14:creationId xmlns:p14="http://schemas.microsoft.com/office/powerpoint/2010/main" val="296460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6-in-10 say workplace violence and abuse is a serious problem.</a:t>
            </a:r>
          </a:p>
        </p:txBody>
      </p:sp>
      <p:sp>
        <p:nvSpPr>
          <p:cNvPr id="15" name="Text Placeholder 14">
            <a:extLst>
              <a:ext uri="{FF2B5EF4-FFF2-40B4-BE49-F238E27FC236}">
                <a16:creationId xmlns:a16="http://schemas.microsoft.com/office/drawing/2014/main" id="{B84CB089-8AC2-4E82-AE29-87E761911A88}"/>
              </a:ext>
            </a:extLst>
          </p:cNvPr>
          <p:cNvSpPr>
            <a:spLocks noGrp="1"/>
          </p:cNvSpPr>
          <p:nvPr>
            <p:ph type="body" sz="quarter" idx="11"/>
          </p:nvPr>
        </p:nvSpPr>
        <p:spPr/>
        <p:txBody>
          <a:bodyPr/>
          <a:lstStyle/>
          <a:p>
            <a:r>
              <a:rPr lang="en-US"/>
              <a:t>Q49: In the past two years, how serious has the problem of workplace violence and abuse, including both verbal and physical abuse, been for nurses like you?</a:t>
            </a:r>
          </a:p>
        </p:txBody>
      </p:sp>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2987695741"/>
              </p:ext>
            </p:extLst>
          </p:nvPr>
        </p:nvGraphicFramePr>
        <p:xfrm>
          <a:off x="457200" y="978408"/>
          <a:ext cx="11276012"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000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7-in-10 report encountering at least one instance of workplace violence or abuse.</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Q50: How many instances of workplace violence or abuse did you personally encounter in the past two years?</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263054813"/>
              </p:ext>
            </p:extLst>
          </p:nvPr>
        </p:nvGraphicFramePr>
        <p:xfrm>
          <a:off x="458724" y="1107995"/>
          <a:ext cx="3657600" cy="5079445"/>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1015889">
                <a:tc>
                  <a:txBody>
                    <a:bodyPr/>
                    <a:lstStyle/>
                    <a:p>
                      <a:pPr algn="r"/>
                      <a:r>
                        <a:rPr lang="en-US" sz="1400" b="0">
                          <a:solidFill>
                            <a:schemeClr val="tx1"/>
                          </a:solidFill>
                          <a:latin typeface="Segoe UI" panose="020B0502040204020203" pitchFamily="34" charset="0"/>
                          <a:cs typeface="Segoe UI" panose="020B0502040204020203" pitchFamily="34" charset="0"/>
                        </a:rPr>
                        <a:t>More than 10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015889">
                <a:tc>
                  <a:txBody>
                    <a:bodyPr/>
                    <a:lstStyle/>
                    <a:p>
                      <a:pPr algn="r"/>
                      <a:r>
                        <a:rPr lang="en-US" sz="1400" b="0">
                          <a:solidFill>
                            <a:schemeClr val="tx1"/>
                          </a:solidFill>
                          <a:latin typeface="Segoe UI" panose="020B0502040204020203" pitchFamily="34" charset="0"/>
                          <a:cs typeface="Segoe UI" panose="020B0502040204020203" pitchFamily="34" charset="0"/>
                        </a:rPr>
                        <a:t>6 to 10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015889">
                <a:tc>
                  <a:txBody>
                    <a:bodyPr/>
                    <a:lstStyle/>
                    <a:p>
                      <a:pPr algn="r"/>
                      <a:r>
                        <a:rPr lang="en-US" sz="1400" b="0">
                          <a:solidFill>
                            <a:schemeClr val="tx1"/>
                          </a:solidFill>
                          <a:latin typeface="Segoe UI" panose="020B0502040204020203" pitchFamily="34" charset="0"/>
                          <a:cs typeface="Segoe UI" panose="020B0502040204020203" pitchFamily="34" charset="0"/>
                        </a:rPr>
                        <a:t>2 to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1015889">
                <a:tc>
                  <a:txBody>
                    <a:bodyPr/>
                    <a:lstStyle/>
                    <a:p>
                      <a:pPr algn="r"/>
                      <a:r>
                        <a:rPr lang="en-US" sz="1400" b="0">
                          <a:solidFill>
                            <a:schemeClr val="tx1"/>
                          </a:solidFill>
                          <a:latin typeface="Segoe UI" panose="020B0502040204020203" pitchFamily="34" charset="0"/>
                          <a:cs typeface="Segoe UI" panose="020B0502040204020203" pitchFamily="34" charset="0"/>
                        </a:rPr>
                        <a:t>One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r h="1015889">
                <a:tc>
                  <a:txBody>
                    <a:bodyPr/>
                    <a:lstStyle/>
                    <a:p>
                      <a:pPr algn="r"/>
                      <a:r>
                        <a:rPr lang="en-US" sz="1400" b="0">
                          <a:solidFill>
                            <a:schemeClr val="tx1"/>
                          </a:solidFill>
                          <a:latin typeface="Segoe UI" panose="020B0502040204020203" pitchFamily="34" charset="0"/>
                          <a:cs typeface="Segoe UI" panose="020B0502040204020203" pitchFamily="34" charset="0"/>
                        </a:rPr>
                        <a:t>None at all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026629"/>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1118717482"/>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a:extLst>
              <a:ext uri="{FF2B5EF4-FFF2-40B4-BE49-F238E27FC236}">
                <a16:creationId xmlns:a16="http://schemas.microsoft.com/office/drawing/2014/main" id="{16499686-3B89-C833-B47E-1ECE4FECAFFA}"/>
              </a:ext>
            </a:extLst>
          </p:cNvPr>
          <p:cNvSpPr/>
          <p:nvPr/>
        </p:nvSpPr>
        <p:spPr>
          <a:xfrm>
            <a:off x="7650480" y="1107995"/>
            <a:ext cx="289559" cy="4088845"/>
          </a:xfrm>
          <a:prstGeom prst="rightBrace">
            <a:avLst>
              <a:gd name="adj1" fmla="val 64583"/>
              <a:gd name="adj2" fmla="val 50000"/>
            </a:avLst>
          </a:prstGeom>
          <a:ln w="12700">
            <a:solidFill>
              <a:srgbClr val="E8A5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0C1C0697-1B78-F0C2-7532-C89A160D40CE}"/>
              </a:ext>
            </a:extLst>
          </p:cNvPr>
          <p:cNvSpPr txBox="1"/>
          <p:nvPr/>
        </p:nvSpPr>
        <p:spPr>
          <a:xfrm>
            <a:off x="8059790" y="3044695"/>
            <a:ext cx="2529997" cy="215444"/>
          </a:xfrm>
          <a:prstGeom prst="rect">
            <a:avLst/>
          </a:prstGeom>
          <a:noFill/>
        </p:spPr>
        <p:txBody>
          <a:bodyPr wrap="square" lIns="0" tIns="0" rIns="0" bIns="0" rtlCol="0">
            <a:spAutoFit/>
          </a:bodyPr>
          <a:lstStyle/>
          <a:p>
            <a:r>
              <a:rPr lang="en-US" sz="1400" b="1">
                <a:solidFill>
                  <a:srgbClr val="E8A511"/>
                </a:solidFill>
              </a:rPr>
              <a:t>Total at least one 68%</a:t>
            </a:r>
          </a:p>
        </p:txBody>
      </p:sp>
    </p:spTree>
    <p:extLst>
      <p:ext uri="{BB962C8B-B14F-4D97-AF65-F5344CB8AC3E}">
        <p14:creationId xmlns:p14="http://schemas.microsoft.com/office/powerpoint/2010/main" val="3665545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Instances of workplace violence and abuse have increased from the low of 2019 and 2021.</a:t>
            </a:r>
          </a:p>
        </p:txBody>
      </p:sp>
      <p:sp>
        <p:nvSpPr>
          <p:cNvPr id="15" name="Text Placeholder 14">
            <a:extLst>
              <a:ext uri="{FF2B5EF4-FFF2-40B4-BE49-F238E27FC236}">
                <a16:creationId xmlns:a16="http://schemas.microsoft.com/office/drawing/2014/main" id="{B84CB089-8AC2-4E82-AE29-87E761911A88}"/>
              </a:ext>
            </a:extLst>
          </p:cNvPr>
          <p:cNvSpPr>
            <a:spLocks noGrp="1"/>
          </p:cNvSpPr>
          <p:nvPr>
            <p:ph type="body" sz="quarter" idx="11"/>
          </p:nvPr>
        </p:nvSpPr>
        <p:spPr/>
        <p:txBody>
          <a:bodyPr/>
          <a:lstStyle/>
          <a:p>
            <a:r>
              <a:rPr lang="en-US"/>
              <a:t>Q50: How many instances of workplace violence or abuse did you personally encounter in the past two years?</a:t>
            </a:r>
          </a:p>
        </p:txBody>
      </p:sp>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1230047875"/>
              </p:ext>
            </p:extLst>
          </p:nvPr>
        </p:nvGraphicFramePr>
        <p:xfrm>
          <a:off x="0" y="978408"/>
          <a:ext cx="12192000"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171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a:xfrm>
            <a:off x="314632" y="91440"/>
            <a:ext cx="10886768" cy="685800"/>
          </a:xfrm>
        </p:spPr>
        <p:txBody>
          <a:bodyPr/>
          <a:lstStyle/>
          <a:p>
            <a:r>
              <a:rPr lang="en-US" dirty="0"/>
              <a:t>Employers are not taking</a:t>
            </a:r>
            <a:r>
              <a:rPr lang="en-US"/>
              <a:t> appropriate actions to prevent workplace violence.</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Q51: When there are incidents of workplace violence or abuse, how often does your employer take appropriate actions to prevent another similar occurrence?</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1293276196"/>
              </p:ext>
            </p:extLst>
          </p:nvPr>
        </p:nvGraphicFramePr>
        <p:xfrm>
          <a:off x="458724" y="1107995"/>
          <a:ext cx="3657600" cy="5137355"/>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1027471">
                <a:tc>
                  <a:txBody>
                    <a:bodyPr/>
                    <a:lstStyle/>
                    <a:p>
                      <a:pPr algn="r" fontAlgn="ctr"/>
                      <a:r>
                        <a:rPr lang="en-US" sz="1400" b="0" i="0" u="none" strike="noStrike">
                          <a:solidFill>
                            <a:schemeClr val="tx1"/>
                          </a:solidFill>
                          <a:effectLst/>
                          <a:latin typeface="+mn-lt"/>
                        </a:rPr>
                        <a:t>Always</a:t>
                      </a:r>
                    </a:p>
                  </a:txBody>
                  <a:tcPr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027471">
                <a:tc>
                  <a:txBody>
                    <a:bodyPr/>
                    <a:lstStyle/>
                    <a:p>
                      <a:pPr algn="r" fontAlgn="ctr"/>
                      <a:r>
                        <a:rPr lang="en-US" sz="1400" b="0" i="0" u="none" strike="noStrike">
                          <a:solidFill>
                            <a:schemeClr val="tx1"/>
                          </a:solidFill>
                          <a:effectLst/>
                          <a:latin typeface="+mn-lt"/>
                        </a:rPr>
                        <a:t>Usually</a:t>
                      </a:r>
                    </a:p>
                  </a:txBody>
                  <a:tcPr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027471">
                <a:tc>
                  <a:txBody>
                    <a:bodyPr/>
                    <a:lstStyle/>
                    <a:p>
                      <a:pPr algn="r" fontAlgn="ctr"/>
                      <a:r>
                        <a:rPr lang="en-US" sz="1400" b="0" i="0" u="none" strike="noStrike">
                          <a:solidFill>
                            <a:schemeClr val="tx1"/>
                          </a:solidFill>
                          <a:effectLst/>
                          <a:latin typeface="+mn-lt"/>
                        </a:rPr>
                        <a:t>Sometimes</a:t>
                      </a:r>
                    </a:p>
                  </a:txBody>
                  <a:tcPr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1027471">
                <a:tc>
                  <a:txBody>
                    <a:bodyPr/>
                    <a:lstStyle/>
                    <a:p>
                      <a:pPr algn="r" fontAlgn="ctr"/>
                      <a:r>
                        <a:rPr lang="en-US" sz="1400" b="0" i="0" u="none" strike="noStrike">
                          <a:solidFill>
                            <a:schemeClr val="tx1"/>
                          </a:solidFill>
                          <a:effectLst/>
                          <a:latin typeface="+mn-lt"/>
                        </a:rPr>
                        <a:t>Rarely</a:t>
                      </a:r>
                    </a:p>
                  </a:txBody>
                  <a:tcPr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r h="1027471">
                <a:tc>
                  <a:txBody>
                    <a:bodyPr/>
                    <a:lstStyle/>
                    <a:p>
                      <a:pPr algn="r" fontAlgn="ctr"/>
                      <a:r>
                        <a:rPr lang="en-US" sz="1400" b="0" i="0" u="none" strike="noStrike">
                          <a:solidFill>
                            <a:schemeClr val="tx1"/>
                          </a:solidFill>
                          <a:effectLst/>
                          <a:latin typeface="+mn-lt"/>
                        </a:rPr>
                        <a:t>Never</a:t>
                      </a:r>
                    </a:p>
                  </a:txBody>
                  <a:tcPr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0413630"/>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applicable /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217146697"/>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095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Minimal support is provided to those who encounter workplace violence.</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Q52: [AMONG THOSE WHO ENCOUNTERED AT LEAST ONE INSTANCE OF VIOLENCE</a:t>
            </a:r>
            <a:r>
              <a:rPr lang="en-US" dirty="0"/>
              <a:t>, N=344</a:t>
            </a:r>
            <a:r>
              <a:rPr lang="en-US"/>
              <a:t>] </a:t>
            </a:r>
            <a:br>
              <a:rPr lang="en-US"/>
            </a:br>
            <a:r>
              <a:rPr lang="en-US"/>
              <a:t>After you encountered workplace violence or abuse, did your employer take any of the following actions? </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3442282249"/>
              </p:ext>
            </p:extLst>
          </p:nvPr>
        </p:nvGraphicFramePr>
        <p:xfrm>
          <a:off x="458724" y="1107994"/>
          <a:ext cx="3657600" cy="513735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128433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mn-lt"/>
                        </a:rPr>
                        <a:t>Provide emotional support services</a:t>
                      </a:r>
                    </a:p>
                  </a:txBody>
                  <a:tcPr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28433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mn-lt"/>
                        </a:rPr>
                        <a:t>Other supportive intervention</a:t>
                      </a:r>
                    </a:p>
                  </a:txBody>
                  <a:tcPr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28433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mn-lt"/>
                        </a:rPr>
                        <a:t>Provide paid time off to recuperate</a:t>
                      </a:r>
                    </a:p>
                    <a:p>
                      <a:pPr algn="r" fontAlgn="ctr"/>
                      <a:endParaRPr lang="en-US" sz="1400" b="0" i="0" u="none" strike="noStrike">
                        <a:solidFill>
                          <a:schemeClr val="tx1"/>
                        </a:solidFill>
                        <a:effectLst/>
                        <a:latin typeface="+mn-lt"/>
                      </a:endParaRPr>
                    </a:p>
                  </a:txBody>
                  <a:tcPr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1284339">
                <a:tc>
                  <a:txBody>
                    <a:bodyPr/>
                    <a:lstStyle/>
                    <a:p>
                      <a:pPr algn="r" fontAlgn="ctr"/>
                      <a:r>
                        <a:rPr lang="en-US" sz="1400" b="0" i="0" u="none" strike="noStrike">
                          <a:solidFill>
                            <a:schemeClr val="tx1"/>
                          </a:solidFill>
                          <a:effectLst/>
                          <a:latin typeface="+mn-lt"/>
                        </a:rPr>
                        <a:t>None of the above</a:t>
                      </a:r>
                    </a:p>
                  </a:txBody>
                  <a:tcPr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 Multiple responses accepted, so equals more than 100%.</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266781353"/>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BCE18A9-B494-8245-C09B-649F44B5D747}"/>
              </a:ext>
            </a:extLst>
          </p:cNvPr>
          <p:cNvSpPr txBox="1"/>
          <p:nvPr/>
        </p:nvSpPr>
        <p:spPr>
          <a:xfrm>
            <a:off x="9561512" y="1188818"/>
            <a:ext cx="2171700" cy="861774"/>
          </a:xfrm>
          <a:prstGeom prst="rect">
            <a:avLst/>
          </a:prstGeom>
          <a:noFill/>
        </p:spPr>
        <p:txBody>
          <a:bodyPr wrap="square" lIns="0" tIns="0" rIns="0" bIns="0" rtlCol="0">
            <a:spAutoFit/>
          </a:bodyPr>
          <a:lstStyle/>
          <a:p>
            <a:pPr algn="ctr"/>
            <a:r>
              <a:rPr lang="en-US" sz="1400" i="1"/>
              <a:t>Among those who encountered at least one instance of violence,</a:t>
            </a:r>
          </a:p>
          <a:p>
            <a:pPr algn="ctr"/>
            <a:r>
              <a:rPr lang="en-US" sz="1400" i="1"/>
              <a:t>N=344</a:t>
            </a:r>
          </a:p>
        </p:txBody>
      </p:sp>
    </p:spTree>
    <p:extLst>
      <p:ext uri="{BB962C8B-B14F-4D97-AF65-F5344CB8AC3E}">
        <p14:creationId xmlns:p14="http://schemas.microsoft.com/office/powerpoint/2010/main" val="128601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85E512-68FC-AC92-A4D5-97CBB41057D5}"/>
              </a:ext>
            </a:extLst>
          </p:cNvPr>
          <p:cNvSpPr>
            <a:spLocks noGrp="1"/>
          </p:cNvSpPr>
          <p:nvPr>
            <p:ph type="body" sz="quarter" idx="10"/>
          </p:nvPr>
        </p:nvSpPr>
        <p:spPr/>
        <p:txBody>
          <a:bodyPr/>
          <a:lstStyle/>
          <a:p>
            <a:r>
              <a:rPr lang="en-US"/>
              <a:t>Regulation</a:t>
            </a:r>
          </a:p>
        </p:txBody>
      </p:sp>
    </p:spTree>
    <p:extLst>
      <p:ext uri="{BB962C8B-B14F-4D97-AF65-F5344CB8AC3E}">
        <p14:creationId xmlns:p14="http://schemas.microsoft.com/office/powerpoint/2010/main" val="12770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6-in-10 RNs do not think hospitals are properly regulated to keep patients safe.</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Q59: Do you think hospitals are properly regulated to keep patients safe? </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2655767221"/>
              </p:ext>
            </p:extLst>
          </p:nvPr>
        </p:nvGraphicFramePr>
        <p:xfrm>
          <a:off x="458724" y="1107994"/>
          <a:ext cx="3657600" cy="5137358"/>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2568679">
                <a:tc>
                  <a:txBody>
                    <a:bodyPr/>
                    <a:lstStyle/>
                    <a:p>
                      <a:pPr algn="r"/>
                      <a:r>
                        <a:rPr lang="en-US" sz="1400" b="0">
                          <a:solidFill>
                            <a:schemeClr val="tx1"/>
                          </a:solidFill>
                          <a:latin typeface="Segoe UI" panose="020B0502040204020203" pitchFamily="34" charset="0"/>
                          <a:cs typeface="Segoe UI" panose="020B0502040204020203" pitchFamily="34" charset="0"/>
                        </a:rPr>
                        <a:t>Yes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2568679">
                <a:tc>
                  <a:txBody>
                    <a:bodyPr/>
                    <a:lstStyle/>
                    <a:p>
                      <a:pPr algn="r"/>
                      <a:r>
                        <a:rPr lang="en-US" sz="1400" b="0">
                          <a:solidFill>
                            <a:schemeClr val="tx1"/>
                          </a:solidFill>
                          <a:latin typeface="Segoe UI" panose="020B0502040204020203" pitchFamily="34" charset="0"/>
                          <a:cs typeface="Segoe UI" panose="020B0502040204020203" pitchFamily="34" charset="0"/>
                        </a:rPr>
                        <a:t>No</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1295701559"/>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72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Over half of nurses say more state regulations are needed to keep patients safe.</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Q60: What’s closer to how you feel about the current level of state regulation for hospitals?</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1026679973"/>
              </p:ext>
            </p:extLst>
          </p:nvPr>
        </p:nvGraphicFramePr>
        <p:xfrm>
          <a:off x="458724" y="1107995"/>
          <a:ext cx="3657600" cy="5138928"/>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1284732">
                <a:tc>
                  <a:txBody>
                    <a:bodyPr/>
                    <a:lstStyle/>
                    <a:p>
                      <a:pPr algn="r"/>
                      <a:r>
                        <a:rPr lang="en-US" sz="1400" b="1">
                          <a:solidFill>
                            <a:schemeClr val="tx1"/>
                          </a:solidFill>
                          <a:latin typeface="Segoe UI" panose="020B0502040204020203" pitchFamily="34" charset="0"/>
                          <a:cs typeface="Segoe UI" panose="020B0502040204020203" pitchFamily="34" charset="0"/>
                        </a:rPr>
                        <a:t>More regulations </a:t>
                      </a:r>
                      <a:r>
                        <a:rPr lang="en-US" sz="1400" b="0">
                          <a:solidFill>
                            <a:schemeClr val="tx1"/>
                          </a:solidFill>
                          <a:latin typeface="Segoe UI" panose="020B0502040204020203" pitchFamily="34" charset="0"/>
                          <a:cs typeface="Segoe UI" panose="020B0502040204020203" pitchFamily="34" charset="0"/>
                        </a:rPr>
                        <a:t>are needed to keep patients safe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284732">
                <a:tc>
                  <a:txBody>
                    <a:bodyPr/>
                    <a:lstStyle/>
                    <a:p>
                      <a:pPr algn="r"/>
                      <a:r>
                        <a:rPr lang="en-US" sz="1400" b="1">
                          <a:solidFill>
                            <a:schemeClr val="tx1"/>
                          </a:solidFill>
                          <a:latin typeface="Segoe UI" panose="020B0502040204020203" pitchFamily="34" charset="0"/>
                          <a:cs typeface="Segoe UI" panose="020B0502040204020203" pitchFamily="34" charset="0"/>
                        </a:rPr>
                        <a:t>Current regulation </a:t>
                      </a:r>
                      <a:r>
                        <a:rPr lang="en-US" sz="1400" b="0">
                          <a:solidFill>
                            <a:schemeClr val="tx1"/>
                          </a:solidFill>
                          <a:latin typeface="Segoe UI" panose="020B0502040204020203" pitchFamily="34" charset="0"/>
                          <a:cs typeface="Segoe UI" panose="020B0502040204020203" pitchFamily="34" charset="0"/>
                        </a:rPr>
                        <a:t>levels are appropriate</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284732">
                <a:tc>
                  <a:txBody>
                    <a:bodyPr/>
                    <a:lstStyle/>
                    <a:p>
                      <a:pPr algn="r"/>
                      <a:r>
                        <a:rPr lang="en-US" sz="1400" b="1">
                          <a:solidFill>
                            <a:schemeClr val="tx1"/>
                          </a:solidFill>
                          <a:latin typeface="Segoe UI" panose="020B0502040204020203" pitchFamily="34" charset="0"/>
                          <a:cs typeface="Segoe UI" panose="020B0502040204020203" pitchFamily="34" charset="0"/>
                        </a:rPr>
                        <a:t>Fewer regulations </a:t>
                      </a:r>
                      <a:r>
                        <a:rPr lang="en-US" sz="1400" b="0">
                          <a:solidFill>
                            <a:schemeClr val="tx1"/>
                          </a:solidFill>
                          <a:latin typeface="Segoe UI" panose="020B0502040204020203" pitchFamily="34" charset="0"/>
                          <a:cs typeface="Segoe UI" panose="020B0502040204020203" pitchFamily="34" charset="0"/>
                        </a:rPr>
                        <a:t>would improve patient safety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1284732">
                <a:tc>
                  <a:txBody>
                    <a:bodyPr/>
                    <a:lstStyle/>
                    <a:p>
                      <a:pPr algn="r"/>
                      <a:r>
                        <a:rPr lang="en-US" sz="1400" b="0">
                          <a:solidFill>
                            <a:schemeClr val="tx1"/>
                          </a:solidFill>
                          <a:latin typeface="Segoe UI" panose="020B0502040204020203" pitchFamily="34" charset="0"/>
                          <a:cs typeface="Segoe UI" panose="020B0502040204020203" pitchFamily="34" charset="0"/>
                        </a:rPr>
                        <a:t>Not sure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2658694807"/>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35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RNs do not feel that Beacon Hill is hearing/acting on the issues of unsafe staffing.</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Q61: Do you feel lawmakers and leaders on Beacon Hill are hearing and acting on issues RNs have raised about unsafe staffing levels in hospitals?</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nvGraphicFramePr>
        <p:xfrm>
          <a:off x="458724" y="1107994"/>
          <a:ext cx="3657600" cy="5137358"/>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2568679">
                <a:tc>
                  <a:txBody>
                    <a:bodyPr/>
                    <a:lstStyle/>
                    <a:p>
                      <a:pPr algn="r"/>
                      <a:r>
                        <a:rPr lang="en-US" sz="1400" b="0">
                          <a:solidFill>
                            <a:schemeClr val="tx1"/>
                          </a:solidFill>
                          <a:latin typeface="Segoe UI" panose="020B0502040204020203" pitchFamily="34" charset="0"/>
                          <a:cs typeface="Segoe UI" panose="020B0502040204020203" pitchFamily="34" charset="0"/>
                        </a:rPr>
                        <a:t>Yes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2568679">
                <a:tc>
                  <a:txBody>
                    <a:bodyPr/>
                    <a:lstStyle/>
                    <a:p>
                      <a:pPr algn="r"/>
                      <a:r>
                        <a:rPr lang="en-US" sz="1400" b="0">
                          <a:solidFill>
                            <a:schemeClr val="tx1"/>
                          </a:solidFill>
                          <a:latin typeface="Segoe UI" panose="020B0502040204020203" pitchFamily="34" charset="0"/>
                          <a:cs typeface="Segoe UI" panose="020B0502040204020203" pitchFamily="34" charset="0"/>
                        </a:rPr>
                        <a:t>No</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786935906"/>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869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8991-4659-44CF-9F15-4C98FB486B49}"/>
              </a:ext>
            </a:extLst>
          </p:cNvPr>
          <p:cNvSpPr>
            <a:spLocks noGrp="1"/>
          </p:cNvSpPr>
          <p:nvPr>
            <p:ph type="title"/>
          </p:nvPr>
        </p:nvSpPr>
        <p:spPr/>
        <p:txBody>
          <a:bodyPr/>
          <a:lstStyle/>
          <a:p>
            <a:r>
              <a:rPr lang="en-US"/>
              <a:t>Profile of the Sample</a:t>
            </a:r>
          </a:p>
        </p:txBody>
      </p:sp>
      <p:graphicFrame>
        <p:nvGraphicFramePr>
          <p:cNvPr id="4" name="Table 3">
            <a:extLst>
              <a:ext uri="{FF2B5EF4-FFF2-40B4-BE49-F238E27FC236}">
                <a16:creationId xmlns:a16="http://schemas.microsoft.com/office/drawing/2014/main" id="{68CBD70F-D16F-40EE-B790-289080E68E82}"/>
              </a:ext>
            </a:extLst>
          </p:cNvPr>
          <p:cNvGraphicFramePr>
            <a:graphicFrameLocks noGrp="1"/>
          </p:cNvGraphicFramePr>
          <p:nvPr>
            <p:extLst>
              <p:ext uri="{D42A27DB-BD31-4B8C-83A1-F6EECF244321}">
                <p14:modId xmlns:p14="http://schemas.microsoft.com/office/powerpoint/2010/main" val="2252956823"/>
              </p:ext>
            </p:extLst>
          </p:nvPr>
        </p:nvGraphicFramePr>
        <p:xfrm>
          <a:off x="457200" y="1216057"/>
          <a:ext cx="5486400" cy="3566160"/>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val="3250097417"/>
                    </a:ext>
                  </a:extLst>
                </a:gridCol>
                <a:gridCol w="2743200">
                  <a:extLst>
                    <a:ext uri="{9D8B030D-6E8A-4147-A177-3AD203B41FA5}">
                      <a16:colId xmlns:a16="http://schemas.microsoft.com/office/drawing/2014/main" val="97032972"/>
                    </a:ext>
                  </a:extLst>
                </a:gridCol>
                <a:gridCol w="914400">
                  <a:extLst>
                    <a:ext uri="{9D8B030D-6E8A-4147-A177-3AD203B41FA5}">
                      <a16:colId xmlns:a16="http://schemas.microsoft.com/office/drawing/2014/main" val="1387625171"/>
                    </a:ext>
                  </a:extLst>
                </a:gridCol>
              </a:tblGrid>
              <a:tr h="175276">
                <a:tc>
                  <a:txBody>
                    <a:bodyPr/>
                    <a:lstStyle/>
                    <a:p>
                      <a:pPr algn="l"/>
                      <a:r>
                        <a:rPr lang="en-US" sz="1600" b="1">
                          <a:solidFill>
                            <a:schemeClr val="bg1"/>
                          </a:solidFill>
                        </a:rPr>
                        <a:t>Category</a:t>
                      </a:r>
                    </a:p>
                  </a:txBody>
                  <a:tcPr anchor="b"/>
                </a:tc>
                <a:tc>
                  <a:txBody>
                    <a:bodyPr/>
                    <a:lstStyle/>
                    <a:p>
                      <a:pPr algn="l"/>
                      <a:r>
                        <a:rPr lang="en-US" sz="1600" b="1">
                          <a:solidFill>
                            <a:schemeClr val="bg1"/>
                          </a:solidFill>
                        </a:rPr>
                        <a:t>Group</a:t>
                      </a:r>
                    </a:p>
                  </a:txBody>
                  <a:tcPr anchor="b"/>
                </a:tc>
                <a:tc>
                  <a:txBody>
                    <a:bodyPr/>
                    <a:lstStyle/>
                    <a:p>
                      <a:pPr algn="ctr"/>
                      <a:r>
                        <a:rPr lang="en-US" sz="1600" b="1">
                          <a:solidFill>
                            <a:schemeClr val="bg1"/>
                          </a:solidFill>
                        </a:rPr>
                        <a:t>% of Sample</a:t>
                      </a:r>
                    </a:p>
                  </a:txBody>
                  <a:tcPr anchor="b"/>
                </a:tc>
                <a:extLst>
                  <a:ext uri="{0D108BD9-81ED-4DB2-BD59-A6C34878D82A}">
                    <a16:rowId xmlns:a16="http://schemas.microsoft.com/office/drawing/2014/main" val="4197925983"/>
                  </a:ext>
                </a:extLst>
              </a:tr>
              <a:tr h="149664">
                <a:tc rowSpan="4">
                  <a:txBody>
                    <a:bodyPr/>
                    <a:lstStyle/>
                    <a:p>
                      <a:pPr algn="l"/>
                      <a:r>
                        <a:rPr lang="en-US" sz="1600"/>
                        <a:t>Current role</a:t>
                      </a:r>
                      <a:endParaRPr lang="en-US" sz="1600" b="0">
                        <a:solidFill>
                          <a:schemeClr val="tx2"/>
                        </a:solidFill>
                      </a:endParaRPr>
                    </a:p>
                  </a:txBody>
                  <a:tcPr anchor="ctr">
                    <a:lnB w="6350" cap="flat" cmpd="sng" algn="ctr">
                      <a:solidFill>
                        <a:schemeClr val="accent1"/>
                      </a:solidFill>
                      <a:prstDash val="solid"/>
                      <a:round/>
                      <a:headEnd type="none" w="med" len="med"/>
                      <a:tailEnd type="none" w="med" len="med"/>
                    </a:lnB>
                  </a:tcPr>
                </a:tc>
                <a:tc>
                  <a:txBody>
                    <a:bodyPr/>
                    <a:lstStyle/>
                    <a:p>
                      <a:pPr algn="l"/>
                      <a:r>
                        <a:rPr lang="en-US" sz="1600"/>
                        <a:t>Direct care at teaching hospital</a:t>
                      </a:r>
                      <a:endParaRPr lang="en-US" sz="1600" b="0">
                        <a:solidFill>
                          <a:schemeClr val="tx2"/>
                        </a:solidFill>
                      </a:endParaRPr>
                    </a:p>
                  </a:txBody>
                  <a:tcPr anchor="ctr"/>
                </a:tc>
                <a:tc>
                  <a:txBody>
                    <a:bodyPr/>
                    <a:lstStyle/>
                    <a:p>
                      <a:pPr algn="ctr"/>
                      <a:r>
                        <a:rPr lang="en-US" sz="1600" b="0">
                          <a:solidFill>
                            <a:schemeClr val="tx2"/>
                          </a:solidFill>
                        </a:rPr>
                        <a:t>   37%</a:t>
                      </a:r>
                    </a:p>
                  </a:txBody>
                  <a:tcPr anchor="ctr"/>
                </a:tc>
                <a:extLst>
                  <a:ext uri="{0D108BD9-81ED-4DB2-BD59-A6C34878D82A}">
                    <a16:rowId xmlns:a16="http://schemas.microsoft.com/office/drawing/2014/main" val="3949586813"/>
                  </a:ext>
                </a:extLst>
              </a:tr>
              <a:tr h="175276">
                <a:tc vMerge="1">
                  <a:txBody>
                    <a:bodyPr/>
                    <a:lstStyle/>
                    <a:p>
                      <a:pPr algn="l"/>
                      <a:endParaRPr lang="en-US" sz="1600" b="0">
                        <a:solidFill>
                          <a:schemeClr val="tx2"/>
                        </a:solidFill>
                      </a:endParaRPr>
                    </a:p>
                  </a:txBody>
                  <a:tcPr anchor="ctr"/>
                </a:tc>
                <a:tc>
                  <a:txBody>
                    <a:bodyPr/>
                    <a:lstStyle/>
                    <a:p>
                      <a:pPr algn="l"/>
                      <a:r>
                        <a:rPr lang="en-US" sz="1600"/>
                        <a:t>Direct care at community hospital</a:t>
                      </a:r>
                      <a:endParaRPr lang="en-US" sz="1600" b="0">
                        <a:solidFill>
                          <a:schemeClr val="tx2"/>
                        </a:solidFill>
                      </a:endParaRPr>
                    </a:p>
                  </a:txBody>
                  <a:tcPr anchor="ctr"/>
                </a:tc>
                <a:tc>
                  <a:txBody>
                    <a:bodyPr/>
                    <a:lstStyle/>
                    <a:p>
                      <a:pPr algn="ctr"/>
                      <a:r>
                        <a:rPr lang="en-US" sz="1600" b="0">
                          <a:solidFill>
                            <a:schemeClr val="tx2"/>
                          </a:solidFill>
                        </a:rPr>
                        <a:t>19</a:t>
                      </a:r>
                    </a:p>
                  </a:txBody>
                  <a:tcPr anchor="ctr"/>
                </a:tc>
                <a:extLst>
                  <a:ext uri="{0D108BD9-81ED-4DB2-BD59-A6C34878D82A}">
                    <a16:rowId xmlns:a16="http://schemas.microsoft.com/office/drawing/2014/main" val="1463155604"/>
                  </a:ext>
                </a:extLst>
              </a:tr>
              <a:tr h="175276">
                <a:tc vMerge="1">
                  <a:txBody>
                    <a:bodyPr/>
                    <a:lstStyle/>
                    <a:p>
                      <a:pPr algn="l"/>
                      <a:endParaRPr lang="en-US" sz="1600" b="0">
                        <a:solidFill>
                          <a:schemeClr val="tx2"/>
                        </a:solidFill>
                      </a:endParaRPr>
                    </a:p>
                  </a:txBody>
                  <a:tcPr anchor="ctr"/>
                </a:tc>
                <a:tc>
                  <a:txBody>
                    <a:bodyPr/>
                    <a:lstStyle/>
                    <a:p>
                      <a:pPr algn="l"/>
                      <a:r>
                        <a:rPr lang="en-US" sz="1600"/>
                        <a:t>Direct care outside hospital setting</a:t>
                      </a:r>
                      <a:endParaRPr lang="en-US" sz="1600" b="0">
                        <a:solidFill>
                          <a:schemeClr val="tx2"/>
                        </a:solidFill>
                      </a:endParaRPr>
                    </a:p>
                  </a:txBody>
                  <a:tcPr anchor="ctr"/>
                </a:tc>
                <a:tc>
                  <a:txBody>
                    <a:bodyPr/>
                    <a:lstStyle/>
                    <a:p>
                      <a:pPr algn="ctr"/>
                      <a:r>
                        <a:rPr lang="en-US" sz="1600" b="0">
                          <a:solidFill>
                            <a:schemeClr val="tx2"/>
                          </a:solidFill>
                        </a:rPr>
                        <a:t>31</a:t>
                      </a:r>
                    </a:p>
                  </a:txBody>
                  <a:tcPr anchor="ctr"/>
                </a:tc>
                <a:extLst>
                  <a:ext uri="{0D108BD9-81ED-4DB2-BD59-A6C34878D82A}">
                    <a16:rowId xmlns:a16="http://schemas.microsoft.com/office/drawing/2014/main" val="1845632374"/>
                  </a:ext>
                </a:extLst>
              </a:tr>
              <a:tr h="175276">
                <a:tc vMerge="1">
                  <a:txBody>
                    <a:bodyPr/>
                    <a:lstStyle/>
                    <a:p>
                      <a:pPr algn="l"/>
                      <a:endParaRPr lang="en-US" sz="1600" b="0">
                        <a:solidFill>
                          <a:schemeClr val="tx2"/>
                        </a:solidFill>
                      </a:endParaRPr>
                    </a:p>
                  </a:txBody>
                  <a:tcPr anchor="ctr"/>
                </a:tc>
                <a:tc>
                  <a:txBody>
                    <a:bodyPr/>
                    <a:lstStyle/>
                    <a:p>
                      <a:pPr algn="l"/>
                      <a:r>
                        <a:rPr lang="en-US" sz="1600"/>
                        <a:t>Healthcare worker, not direct care</a:t>
                      </a:r>
                      <a:endParaRPr lang="en-US" sz="1600" b="0">
                        <a:solidFill>
                          <a:schemeClr val="tx2"/>
                        </a:solidFill>
                      </a:endParaRPr>
                    </a:p>
                  </a:txBody>
                  <a:tcPr anchor="ctr"/>
                </a:tc>
                <a:tc>
                  <a:txBody>
                    <a:bodyPr/>
                    <a:lstStyle/>
                    <a:p>
                      <a:pPr algn="ctr"/>
                      <a:r>
                        <a:rPr lang="en-US" sz="1600" b="0">
                          <a:solidFill>
                            <a:schemeClr val="tx2"/>
                          </a:solidFill>
                        </a:rPr>
                        <a:t>14</a:t>
                      </a:r>
                    </a:p>
                  </a:txBody>
                  <a:tcPr anchor="ctr"/>
                </a:tc>
                <a:extLst>
                  <a:ext uri="{0D108BD9-81ED-4DB2-BD59-A6C34878D82A}">
                    <a16:rowId xmlns:a16="http://schemas.microsoft.com/office/drawing/2014/main" val="2190787367"/>
                  </a:ext>
                </a:extLst>
              </a:tr>
              <a:tr h="175276">
                <a:tc rowSpan="2">
                  <a:txBody>
                    <a:bodyPr/>
                    <a:lstStyle/>
                    <a:p>
                      <a:pPr algn="l"/>
                      <a:r>
                        <a:rPr lang="en-US" sz="1600"/>
                        <a:t>MNA Member</a:t>
                      </a:r>
                      <a:endParaRPr lang="en-US" sz="1600" b="0">
                        <a:solidFill>
                          <a:schemeClr val="tx2"/>
                        </a:solidFill>
                      </a:endParaRPr>
                    </a:p>
                  </a:txBody>
                  <a:tcPr anchor="ctr">
                    <a:lnT w="6350" cap="flat" cmpd="sng" algn="ctr">
                      <a:solidFill>
                        <a:schemeClr val="accent1"/>
                      </a:solidFill>
                      <a:prstDash val="solid"/>
                      <a:round/>
                      <a:headEnd type="none" w="med" len="med"/>
                      <a:tailEnd type="none" w="med" len="med"/>
                    </a:lnT>
                  </a:tcPr>
                </a:tc>
                <a:tc>
                  <a:txBody>
                    <a:bodyPr/>
                    <a:lstStyle/>
                    <a:p>
                      <a:pPr algn="l"/>
                      <a:r>
                        <a:rPr lang="en-US" sz="1600"/>
                        <a:t>Yes</a:t>
                      </a:r>
                      <a:endParaRPr lang="en-US" sz="1600" b="0">
                        <a:solidFill>
                          <a:schemeClr val="tx2"/>
                        </a:solidFill>
                      </a:endParaRPr>
                    </a:p>
                  </a:txBody>
                  <a:tcPr anchor="ctr"/>
                </a:tc>
                <a:tc>
                  <a:txBody>
                    <a:bodyPr/>
                    <a:lstStyle/>
                    <a:p>
                      <a:pPr algn="ctr"/>
                      <a:r>
                        <a:rPr lang="en-US" sz="1600" b="0">
                          <a:solidFill>
                            <a:schemeClr val="tx2"/>
                          </a:solidFill>
                        </a:rPr>
                        <a:t>36</a:t>
                      </a:r>
                    </a:p>
                  </a:txBody>
                  <a:tcPr anchor="ctr"/>
                </a:tc>
                <a:extLst>
                  <a:ext uri="{0D108BD9-81ED-4DB2-BD59-A6C34878D82A}">
                    <a16:rowId xmlns:a16="http://schemas.microsoft.com/office/drawing/2014/main" val="2624204633"/>
                  </a:ext>
                </a:extLst>
              </a:tr>
              <a:tr h="175276">
                <a:tc vMerge="1">
                  <a:txBody>
                    <a:bodyPr/>
                    <a:lstStyle/>
                    <a:p>
                      <a:pPr algn="l"/>
                      <a:endParaRPr lang="en-US" sz="1600" b="0">
                        <a:solidFill>
                          <a:schemeClr val="tx2"/>
                        </a:solidFill>
                      </a:endParaRPr>
                    </a:p>
                  </a:txBody>
                  <a:tcPr anchor="ctr"/>
                </a:tc>
                <a:tc>
                  <a:txBody>
                    <a:bodyPr/>
                    <a:lstStyle/>
                    <a:p>
                      <a:pPr algn="l"/>
                      <a:r>
                        <a:rPr lang="en-US" sz="1600"/>
                        <a:t>No</a:t>
                      </a:r>
                      <a:endParaRPr lang="en-US" sz="1600" b="0">
                        <a:solidFill>
                          <a:schemeClr val="tx2"/>
                        </a:solidFill>
                      </a:endParaRPr>
                    </a:p>
                  </a:txBody>
                  <a:tcPr anchor="ctr"/>
                </a:tc>
                <a:tc>
                  <a:txBody>
                    <a:bodyPr/>
                    <a:lstStyle/>
                    <a:p>
                      <a:pPr algn="ctr"/>
                      <a:r>
                        <a:rPr lang="en-US" sz="1600" b="0">
                          <a:solidFill>
                            <a:schemeClr val="tx2"/>
                          </a:solidFill>
                        </a:rPr>
                        <a:t>59</a:t>
                      </a:r>
                    </a:p>
                  </a:txBody>
                  <a:tcPr anchor="ctr"/>
                </a:tc>
                <a:extLst>
                  <a:ext uri="{0D108BD9-81ED-4DB2-BD59-A6C34878D82A}">
                    <a16:rowId xmlns:a16="http://schemas.microsoft.com/office/drawing/2014/main" val="4106313823"/>
                  </a:ext>
                </a:extLst>
              </a:tr>
            </a:tbl>
          </a:graphicData>
        </a:graphic>
      </p:graphicFrame>
      <p:graphicFrame>
        <p:nvGraphicFramePr>
          <p:cNvPr id="5" name="Table 4">
            <a:extLst>
              <a:ext uri="{FF2B5EF4-FFF2-40B4-BE49-F238E27FC236}">
                <a16:creationId xmlns:a16="http://schemas.microsoft.com/office/drawing/2014/main" id="{E869618E-343D-4020-AF17-78E0618371F0}"/>
              </a:ext>
            </a:extLst>
          </p:cNvPr>
          <p:cNvGraphicFramePr>
            <a:graphicFrameLocks noGrp="1"/>
          </p:cNvGraphicFramePr>
          <p:nvPr>
            <p:extLst>
              <p:ext uri="{D42A27DB-BD31-4B8C-83A1-F6EECF244321}">
                <p14:modId xmlns:p14="http://schemas.microsoft.com/office/powerpoint/2010/main" val="5871940"/>
              </p:ext>
            </p:extLst>
          </p:nvPr>
        </p:nvGraphicFramePr>
        <p:xfrm>
          <a:off x="6248400" y="1216057"/>
          <a:ext cx="5486400" cy="3596640"/>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val="3250097417"/>
                    </a:ext>
                  </a:extLst>
                </a:gridCol>
                <a:gridCol w="2743200">
                  <a:extLst>
                    <a:ext uri="{9D8B030D-6E8A-4147-A177-3AD203B41FA5}">
                      <a16:colId xmlns:a16="http://schemas.microsoft.com/office/drawing/2014/main" val="97032972"/>
                    </a:ext>
                  </a:extLst>
                </a:gridCol>
                <a:gridCol w="914400">
                  <a:extLst>
                    <a:ext uri="{9D8B030D-6E8A-4147-A177-3AD203B41FA5}">
                      <a16:colId xmlns:a16="http://schemas.microsoft.com/office/drawing/2014/main" val="1387625171"/>
                    </a:ext>
                  </a:extLst>
                </a:gridCol>
              </a:tblGrid>
              <a:tr h="175276">
                <a:tc>
                  <a:txBody>
                    <a:bodyPr/>
                    <a:lstStyle/>
                    <a:p>
                      <a:pPr algn="l"/>
                      <a:r>
                        <a:rPr lang="en-US" sz="1600" b="1">
                          <a:solidFill>
                            <a:schemeClr val="bg1"/>
                          </a:solidFill>
                        </a:rPr>
                        <a:t>Category</a:t>
                      </a:r>
                    </a:p>
                  </a:txBody>
                  <a:tcPr anchor="b"/>
                </a:tc>
                <a:tc>
                  <a:txBody>
                    <a:bodyPr/>
                    <a:lstStyle/>
                    <a:p>
                      <a:pPr algn="l"/>
                      <a:r>
                        <a:rPr lang="en-US" sz="1600" b="1">
                          <a:solidFill>
                            <a:schemeClr val="bg1"/>
                          </a:solidFill>
                        </a:rPr>
                        <a:t>Group</a:t>
                      </a:r>
                    </a:p>
                  </a:txBody>
                  <a:tcPr anchor="b"/>
                </a:tc>
                <a:tc>
                  <a:txBody>
                    <a:bodyPr/>
                    <a:lstStyle/>
                    <a:p>
                      <a:pPr algn="ctr"/>
                      <a:r>
                        <a:rPr lang="en-US" sz="1600" b="1">
                          <a:solidFill>
                            <a:schemeClr val="bg1"/>
                          </a:solidFill>
                        </a:rPr>
                        <a:t>% of Sample</a:t>
                      </a:r>
                    </a:p>
                  </a:txBody>
                  <a:tcPr anchor="b"/>
                </a:tc>
                <a:extLst>
                  <a:ext uri="{0D108BD9-81ED-4DB2-BD59-A6C34878D82A}">
                    <a16:rowId xmlns:a16="http://schemas.microsoft.com/office/drawing/2014/main" val="4197925983"/>
                  </a:ext>
                </a:extLst>
              </a:tr>
              <a:tr h="175276">
                <a:tc rowSpan="3">
                  <a:txBody>
                    <a:bodyPr/>
                    <a:lstStyle/>
                    <a:p>
                      <a:pPr algn="l"/>
                      <a:r>
                        <a:rPr lang="en-US" sz="1600" b="0">
                          <a:solidFill>
                            <a:schemeClr val="tx2"/>
                          </a:solidFill>
                        </a:rPr>
                        <a:t>Years in nursing</a:t>
                      </a:r>
                    </a:p>
                  </a:txBody>
                  <a:tcPr anchor="ctr"/>
                </a:tc>
                <a:tc>
                  <a:txBody>
                    <a:bodyPr/>
                    <a:lstStyle/>
                    <a:p>
                      <a:pPr algn="l"/>
                      <a:r>
                        <a:rPr lang="en-US" sz="1600" b="0">
                          <a:solidFill>
                            <a:schemeClr val="tx2"/>
                          </a:solidFill>
                        </a:rPr>
                        <a:t>0 – 5 years</a:t>
                      </a:r>
                    </a:p>
                  </a:txBody>
                  <a:tcPr anchor="ctr"/>
                </a:tc>
                <a:tc>
                  <a:txBody>
                    <a:bodyPr/>
                    <a:lstStyle/>
                    <a:p>
                      <a:pPr algn="ctr"/>
                      <a:r>
                        <a:rPr lang="en-US" sz="1600" b="0">
                          <a:solidFill>
                            <a:schemeClr val="tx2"/>
                          </a:solidFill>
                        </a:rPr>
                        <a:t>   14%</a:t>
                      </a:r>
                    </a:p>
                  </a:txBody>
                  <a:tcPr anchor="ctr"/>
                </a:tc>
                <a:extLst>
                  <a:ext uri="{0D108BD9-81ED-4DB2-BD59-A6C34878D82A}">
                    <a16:rowId xmlns:a16="http://schemas.microsoft.com/office/drawing/2014/main" val="3949586813"/>
                  </a:ext>
                </a:extLst>
              </a:tr>
              <a:tr h="175276">
                <a:tc vMerge="1">
                  <a:txBody>
                    <a:bodyPr/>
                    <a:lstStyle/>
                    <a:p>
                      <a:pPr algn="l"/>
                      <a:endParaRPr lang="en-US" sz="1600" b="0">
                        <a:solidFill>
                          <a:schemeClr val="tx2"/>
                        </a:solidFill>
                      </a:endParaRPr>
                    </a:p>
                  </a:txBody>
                  <a:tcPr anchor="ctr"/>
                </a:tc>
                <a:tc>
                  <a:txBody>
                    <a:bodyPr/>
                    <a:lstStyle/>
                    <a:p>
                      <a:pPr algn="l"/>
                      <a:r>
                        <a:rPr lang="en-US" sz="1600" b="0">
                          <a:solidFill>
                            <a:schemeClr val="tx2"/>
                          </a:solidFill>
                        </a:rPr>
                        <a:t>6 – 15 years</a:t>
                      </a:r>
                    </a:p>
                  </a:txBody>
                  <a:tcPr anchor="ctr"/>
                </a:tc>
                <a:tc>
                  <a:txBody>
                    <a:bodyPr/>
                    <a:lstStyle/>
                    <a:p>
                      <a:pPr algn="ctr"/>
                      <a:r>
                        <a:rPr lang="en-US" sz="1600" b="0">
                          <a:solidFill>
                            <a:schemeClr val="tx2"/>
                          </a:solidFill>
                        </a:rPr>
                        <a:t>29</a:t>
                      </a:r>
                    </a:p>
                  </a:txBody>
                  <a:tcPr anchor="ctr"/>
                </a:tc>
                <a:extLst>
                  <a:ext uri="{0D108BD9-81ED-4DB2-BD59-A6C34878D82A}">
                    <a16:rowId xmlns:a16="http://schemas.microsoft.com/office/drawing/2014/main" val="1463155604"/>
                  </a:ext>
                </a:extLst>
              </a:tr>
              <a:tr h="175276">
                <a:tc vMerge="1">
                  <a:txBody>
                    <a:bodyPr/>
                    <a:lstStyle/>
                    <a:p>
                      <a:pPr algn="l"/>
                      <a:endParaRPr lang="en-US" sz="1600" b="0">
                        <a:solidFill>
                          <a:schemeClr val="tx2"/>
                        </a:solidFill>
                      </a:endParaRPr>
                    </a:p>
                  </a:txBody>
                  <a:tcPr anchor="ctr"/>
                </a:tc>
                <a:tc>
                  <a:txBody>
                    <a:bodyPr/>
                    <a:lstStyle/>
                    <a:p>
                      <a:pPr algn="l"/>
                      <a:r>
                        <a:rPr lang="en-US" sz="1600" b="0">
                          <a:solidFill>
                            <a:schemeClr val="tx2"/>
                          </a:solidFill>
                        </a:rPr>
                        <a:t>16+ years</a:t>
                      </a:r>
                    </a:p>
                  </a:txBody>
                  <a:tcPr anchor="ctr"/>
                </a:tc>
                <a:tc>
                  <a:txBody>
                    <a:bodyPr/>
                    <a:lstStyle/>
                    <a:p>
                      <a:pPr algn="ctr"/>
                      <a:r>
                        <a:rPr lang="en-US" sz="1600" b="0">
                          <a:solidFill>
                            <a:schemeClr val="tx2"/>
                          </a:solidFill>
                        </a:rPr>
                        <a:t>57</a:t>
                      </a:r>
                    </a:p>
                  </a:txBody>
                  <a:tcPr anchor="ctr"/>
                </a:tc>
                <a:extLst>
                  <a:ext uri="{0D108BD9-81ED-4DB2-BD59-A6C34878D82A}">
                    <a16:rowId xmlns:a16="http://schemas.microsoft.com/office/drawing/2014/main" val="1845632374"/>
                  </a:ext>
                </a:extLst>
              </a:tr>
              <a:tr h="175276">
                <a:tc rowSpan="4">
                  <a:txBody>
                    <a:bodyPr/>
                    <a:lstStyle/>
                    <a:p>
                      <a:pPr algn="l"/>
                      <a:r>
                        <a:rPr lang="en-US" sz="1600" b="0">
                          <a:solidFill>
                            <a:schemeClr val="tx2"/>
                          </a:solidFill>
                        </a:rPr>
                        <a:t>Age</a:t>
                      </a:r>
                    </a:p>
                  </a:txBody>
                  <a:tcPr anchor="ctr">
                    <a:lnB w="6350" cap="flat" cmpd="sng" algn="ctr">
                      <a:solidFill>
                        <a:schemeClr val="accent1"/>
                      </a:solidFill>
                      <a:prstDash val="solid"/>
                      <a:round/>
                      <a:headEnd type="none" w="med" len="med"/>
                      <a:tailEnd type="none" w="med" len="med"/>
                    </a:lnB>
                  </a:tcPr>
                </a:tc>
                <a:tc>
                  <a:txBody>
                    <a:bodyPr/>
                    <a:lstStyle/>
                    <a:p>
                      <a:pPr algn="l"/>
                      <a:r>
                        <a:rPr lang="en-US" sz="1600" b="0">
                          <a:solidFill>
                            <a:schemeClr val="tx2"/>
                          </a:solidFill>
                        </a:rPr>
                        <a:t>40 or younger</a:t>
                      </a:r>
                    </a:p>
                  </a:txBody>
                  <a:tcPr anchor="ctr"/>
                </a:tc>
                <a:tc>
                  <a:txBody>
                    <a:bodyPr/>
                    <a:lstStyle/>
                    <a:p>
                      <a:pPr algn="ctr"/>
                      <a:r>
                        <a:rPr lang="en-US" sz="1600" b="0">
                          <a:solidFill>
                            <a:schemeClr val="tx2"/>
                          </a:solidFill>
                        </a:rPr>
                        <a:t>31</a:t>
                      </a:r>
                    </a:p>
                  </a:txBody>
                  <a:tcPr anchor="ctr"/>
                </a:tc>
                <a:extLst>
                  <a:ext uri="{0D108BD9-81ED-4DB2-BD59-A6C34878D82A}">
                    <a16:rowId xmlns:a16="http://schemas.microsoft.com/office/drawing/2014/main" val="2190787367"/>
                  </a:ext>
                </a:extLst>
              </a:tr>
              <a:tr h="175276">
                <a:tc vMerge="1">
                  <a:txBody>
                    <a:bodyPr/>
                    <a:lstStyle/>
                    <a:p>
                      <a:pPr algn="l"/>
                      <a:endParaRPr lang="en-US" sz="1600" b="0">
                        <a:solidFill>
                          <a:schemeClr val="tx2"/>
                        </a:solidFill>
                      </a:endParaRPr>
                    </a:p>
                  </a:txBody>
                  <a:tcPr anchor="ctr"/>
                </a:tc>
                <a:tc>
                  <a:txBody>
                    <a:bodyPr/>
                    <a:lstStyle/>
                    <a:p>
                      <a:pPr algn="l"/>
                      <a:r>
                        <a:rPr lang="en-US" sz="1600" b="0">
                          <a:solidFill>
                            <a:schemeClr val="tx2"/>
                          </a:solidFill>
                        </a:rPr>
                        <a:t>41 – 50</a:t>
                      </a:r>
                    </a:p>
                  </a:txBody>
                  <a:tcPr anchor="ctr"/>
                </a:tc>
                <a:tc>
                  <a:txBody>
                    <a:bodyPr/>
                    <a:lstStyle/>
                    <a:p>
                      <a:pPr algn="ctr"/>
                      <a:r>
                        <a:rPr lang="en-US" sz="1600" b="0">
                          <a:solidFill>
                            <a:schemeClr val="tx2"/>
                          </a:solidFill>
                        </a:rPr>
                        <a:t>23</a:t>
                      </a:r>
                    </a:p>
                  </a:txBody>
                  <a:tcPr anchor="ctr"/>
                </a:tc>
                <a:extLst>
                  <a:ext uri="{0D108BD9-81ED-4DB2-BD59-A6C34878D82A}">
                    <a16:rowId xmlns:a16="http://schemas.microsoft.com/office/drawing/2014/main" val="2624204633"/>
                  </a:ext>
                </a:extLst>
              </a:tr>
              <a:tr h="175276">
                <a:tc vMerge="1">
                  <a:txBody>
                    <a:bodyPr/>
                    <a:lstStyle/>
                    <a:p>
                      <a:pPr algn="l"/>
                      <a:endParaRPr lang="en-US" sz="1600" b="0">
                        <a:solidFill>
                          <a:schemeClr val="tx2"/>
                        </a:solidFill>
                      </a:endParaRPr>
                    </a:p>
                  </a:txBody>
                  <a:tcPr anchor="ctr"/>
                </a:tc>
                <a:tc>
                  <a:txBody>
                    <a:bodyPr/>
                    <a:lstStyle/>
                    <a:p>
                      <a:pPr algn="l"/>
                      <a:r>
                        <a:rPr lang="en-US" sz="1600" b="0">
                          <a:solidFill>
                            <a:schemeClr val="tx2"/>
                          </a:solidFill>
                        </a:rPr>
                        <a:t>51 – 64</a:t>
                      </a:r>
                    </a:p>
                  </a:txBody>
                  <a:tcPr anchor="ctr"/>
                </a:tc>
                <a:tc>
                  <a:txBody>
                    <a:bodyPr/>
                    <a:lstStyle/>
                    <a:p>
                      <a:pPr algn="ctr"/>
                      <a:r>
                        <a:rPr lang="en-US" sz="1600" b="0">
                          <a:solidFill>
                            <a:schemeClr val="tx2"/>
                          </a:solidFill>
                        </a:rPr>
                        <a:t>29</a:t>
                      </a:r>
                    </a:p>
                  </a:txBody>
                  <a:tcPr anchor="ctr"/>
                </a:tc>
                <a:extLst>
                  <a:ext uri="{0D108BD9-81ED-4DB2-BD59-A6C34878D82A}">
                    <a16:rowId xmlns:a16="http://schemas.microsoft.com/office/drawing/2014/main" val="4106313823"/>
                  </a:ext>
                </a:extLst>
              </a:tr>
              <a:tr h="175276">
                <a:tc vMerge="1">
                  <a:txBody>
                    <a:bodyPr/>
                    <a:lstStyle/>
                    <a:p>
                      <a:pPr algn="l"/>
                      <a:endParaRPr lang="en-US" sz="1600" b="0">
                        <a:solidFill>
                          <a:schemeClr val="tx2"/>
                        </a:solidFill>
                      </a:endParaRPr>
                    </a:p>
                  </a:txBody>
                  <a:tcPr anchor="ctr"/>
                </a:tc>
                <a:tc>
                  <a:txBody>
                    <a:bodyPr/>
                    <a:lstStyle/>
                    <a:p>
                      <a:pPr algn="l"/>
                      <a:r>
                        <a:rPr lang="en-US" sz="1600" b="0">
                          <a:solidFill>
                            <a:schemeClr val="tx2"/>
                          </a:solidFill>
                        </a:rPr>
                        <a:t>65+</a:t>
                      </a:r>
                    </a:p>
                  </a:txBody>
                  <a:tcPr anchor="ctr"/>
                </a:tc>
                <a:tc>
                  <a:txBody>
                    <a:bodyPr/>
                    <a:lstStyle/>
                    <a:p>
                      <a:pPr algn="ctr"/>
                      <a:r>
                        <a:rPr lang="en-US" sz="1600" b="0">
                          <a:solidFill>
                            <a:schemeClr val="tx2"/>
                          </a:solidFill>
                        </a:rPr>
                        <a:t>16</a:t>
                      </a:r>
                    </a:p>
                  </a:txBody>
                  <a:tcPr anchor="ctr"/>
                </a:tc>
                <a:extLst>
                  <a:ext uri="{0D108BD9-81ED-4DB2-BD59-A6C34878D82A}">
                    <a16:rowId xmlns:a16="http://schemas.microsoft.com/office/drawing/2014/main" val="1858728442"/>
                  </a:ext>
                </a:extLst>
              </a:tr>
              <a:tr h="175276">
                <a:tc rowSpan="2">
                  <a:txBody>
                    <a:bodyPr/>
                    <a:lstStyle/>
                    <a:p>
                      <a:pPr algn="l"/>
                      <a:r>
                        <a:rPr lang="en-US" sz="1600" b="0">
                          <a:solidFill>
                            <a:schemeClr val="tx2"/>
                          </a:solidFill>
                        </a:rPr>
                        <a:t>Gender</a:t>
                      </a:r>
                    </a:p>
                  </a:txBody>
                  <a:tcPr anchor="ctr">
                    <a:lnT w="6350" cap="flat" cmpd="sng" algn="ctr">
                      <a:solidFill>
                        <a:schemeClr val="accent1"/>
                      </a:solidFill>
                      <a:prstDash val="solid"/>
                      <a:round/>
                      <a:headEnd type="none" w="med" len="med"/>
                      <a:tailEnd type="none" w="med" len="med"/>
                    </a:lnT>
                  </a:tcPr>
                </a:tc>
                <a:tc>
                  <a:txBody>
                    <a:bodyPr/>
                    <a:lstStyle/>
                    <a:p>
                      <a:pPr algn="l"/>
                      <a:r>
                        <a:rPr lang="en-US" sz="1600" b="0">
                          <a:solidFill>
                            <a:schemeClr val="tx2"/>
                          </a:solidFill>
                        </a:rPr>
                        <a:t>Female</a:t>
                      </a:r>
                    </a:p>
                  </a:txBody>
                  <a:tcPr anchor="ctr"/>
                </a:tc>
                <a:tc>
                  <a:txBody>
                    <a:bodyPr/>
                    <a:lstStyle/>
                    <a:p>
                      <a:pPr algn="ctr"/>
                      <a:r>
                        <a:rPr lang="en-US" sz="1600" b="0">
                          <a:solidFill>
                            <a:schemeClr val="tx2"/>
                          </a:solidFill>
                        </a:rPr>
                        <a:t>87</a:t>
                      </a:r>
                    </a:p>
                  </a:txBody>
                  <a:tcPr anchor="ctr"/>
                </a:tc>
                <a:extLst>
                  <a:ext uri="{0D108BD9-81ED-4DB2-BD59-A6C34878D82A}">
                    <a16:rowId xmlns:a16="http://schemas.microsoft.com/office/drawing/2014/main" val="2828638782"/>
                  </a:ext>
                </a:extLst>
              </a:tr>
              <a:tr h="175276">
                <a:tc vMerge="1">
                  <a:txBody>
                    <a:bodyPr/>
                    <a:lstStyle/>
                    <a:p>
                      <a:pPr algn="l"/>
                      <a:endParaRPr lang="en-US" sz="1600" b="0">
                        <a:solidFill>
                          <a:schemeClr val="tx2"/>
                        </a:solidFill>
                      </a:endParaRPr>
                    </a:p>
                  </a:txBody>
                  <a:tcPr anchor="ctr"/>
                </a:tc>
                <a:tc>
                  <a:txBody>
                    <a:bodyPr/>
                    <a:lstStyle/>
                    <a:p>
                      <a:pPr algn="l"/>
                      <a:r>
                        <a:rPr lang="en-US" sz="1600" b="0">
                          <a:solidFill>
                            <a:schemeClr val="tx2"/>
                          </a:solidFill>
                        </a:rPr>
                        <a:t>Male</a:t>
                      </a:r>
                    </a:p>
                  </a:txBody>
                  <a:tcPr anchor="ctr"/>
                </a:tc>
                <a:tc>
                  <a:txBody>
                    <a:bodyPr/>
                    <a:lstStyle/>
                    <a:p>
                      <a:pPr algn="ctr"/>
                      <a:r>
                        <a:rPr lang="en-US" sz="1600" b="0">
                          <a:solidFill>
                            <a:schemeClr val="tx2"/>
                          </a:solidFill>
                        </a:rPr>
                        <a:t>8</a:t>
                      </a:r>
                    </a:p>
                  </a:txBody>
                  <a:tcPr anchor="ctr"/>
                </a:tc>
                <a:extLst>
                  <a:ext uri="{0D108BD9-81ED-4DB2-BD59-A6C34878D82A}">
                    <a16:rowId xmlns:a16="http://schemas.microsoft.com/office/drawing/2014/main" val="1352807485"/>
                  </a:ext>
                </a:extLst>
              </a:tr>
            </a:tbl>
          </a:graphicData>
        </a:graphic>
      </p:graphicFrame>
    </p:spTree>
    <p:extLst>
      <p:ext uri="{BB962C8B-B14F-4D97-AF65-F5344CB8AC3E}">
        <p14:creationId xmlns:p14="http://schemas.microsoft.com/office/powerpoint/2010/main" val="1160292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Big increase in nurses saying their administrators are NOT responsive to RN feedback on patient loads.</a:t>
            </a:r>
          </a:p>
        </p:txBody>
      </p:sp>
      <p:sp>
        <p:nvSpPr>
          <p:cNvPr id="15" name="Text Placeholder 14">
            <a:extLst>
              <a:ext uri="{FF2B5EF4-FFF2-40B4-BE49-F238E27FC236}">
                <a16:creationId xmlns:a16="http://schemas.microsoft.com/office/drawing/2014/main" id="{B84CB089-8AC2-4E82-AE29-87E761911A88}"/>
              </a:ext>
            </a:extLst>
          </p:cNvPr>
          <p:cNvSpPr>
            <a:spLocks noGrp="1"/>
          </p:cNvSpPr>
          <p:nvPr>
            <p:ph type="body" sz="quarter" idx="11"/>
          </p:nvPr>
        </p:nvSpPr>
        <p:spPr/>
        <p:txBody>
          <a:bodyPr/>
          <a:lstStyle/>
          <a:p>
            <a:r>
              <a:rPr lang="en-US"/>
              <a:t>Q62: In general, how responsive are administrators at your hospital to feedback and input from RNs regarding patient loads and nurse staffing levels? Are they:</a:t>
            </a:r>
          </a:p>
        </p:txBody>
      </p:sp>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1813076100"/>
              </p:ext>
            </p:extLst>
          </p:nvPr>
        </p:nvGraphicFramePr>
        <p:xfrm>
          <a:off x="457200" y="978408"/>
          <a:ext cx="11276012" cy="5266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1FE14A40-C401-2A48-15E3-E9731266A7C0}"/>
              </a:ext>
            </a:extLst>
          </p:cNvPr>
          <p:cNvGraphicFramePr>
            <a:graphicFrameLocks noGrp="1"/>
          </p:cNvGraphicFramePr>
          <p:nvPr>
            <p:extLst>
              <p:ext uri="{D42A27DB-BD31-4B8C-83A1-F6EECF244321}">
                <p14:modId xmlns:p14="http://schemas.microsoft.com/office/powerpoint/2010/main" val="777906845"/>
              </p:ext>
            </p:extLst>
          </p:nvPr>
        </p:nvGraphicFramePr>
        <p:xfrm>
          <a:off x="9075419" y="2073205"/>
          <a:ext cx="2875351" cy="365760"/>
        </p:xfrm>
        <a:graphic>
          <a:graphicData uri="http://schemas.openxmlformats.org/drawingml/2006/table">
            <a:tbl>
              <a:tblPr firstRow="1" bandRow="1">
                <a:tableStyleId>{2D5ABB26-0587-4C30-8999-92F81FD0307C}</a:tableStyleId>
              </a:tblPr>
              <a:tblGrid>
                <a:gridCol w="2345570">
                  <a:extLst>
                    <a:ext uri="{9D8B030D-6E8A-4147-A177-3AD203B41FA5}">
                      <a16:colId xmlns:a16="http://schemas.microsoft.com/office/drawing/2014/main" val="412734549"/>
                    </a:ext>
                  </a:extLst>
                </a:gridCol>
                <a:gridCol w="529781">
                  <a:extLst>
                    <a:ext uri="{9D8B030D-6E8A-4147-A177-3AD203B41FA5}">
                      <a16:colId xmlns:a16="http://schemas.microsoft.com/office/drawing/2014/main" val="2559167434"/>
                    </a:ext>
                  </a:extLst>
                </a:gridCol>
              </a:tblGrid>
              <a:tr h="0">
                <a:tc gridSpan="2">
                  <a:txBody>
                    <a:bodyPr/>
                    <a:lstStyle/>
                    <a:p>
                      <a:pPr algn="ctr"/>
                      <a:r>
                        <a:rPr lang="en-US" sz="1200" b="0" u="sng">
                          <a:solidFill>
                            <a:schemeClr val="tx2"/>
                          </a:solidFill>
                        </a:rPr>
                        <a:t>Not Responsive</a:t>
                      </a:r>
                    </a:p>
                  </a:txBody>
                  <a:tcPr marL="0" marR="0" marT="0" marB="0"/>
                </a:tc>
                <a:tc hMerge="1">
                  <a:txBody>
                    <a:bodyPr/>
                    <a:lstStyle/>
                    <a:p>
                      <a:endParaRPr lang="en-US" sz="1200" b="0">
                        <a:solidFill>
                          <a:schemeClr val="tx1"/>
                        </a:solidFill>
                      </a:endParaRPr>
                    </a:p>
                  </a:txBody>
                  <a:tcPr marL="0" marR="0" marT="0" marB="0"/>
                </a:tc>
                <a:extLst>
                  <a:ext uri="{0D108BD9-81ED-4DB2-BD59-A6C34878D82A}">
                    <a16:rowId xmlns:a16="http://schemas.microsoft.com/office/drawing/2014/main" val="3985410127"/>
                  </a:ext>
                </a:extLst>
              </a:tr>
              <a:tr h="128424">
                <a:tc>
                  <a:txBody>
                    <a:bodyPr/>
                    <a:lstStyle/>
                    <a:p>
                      <a:r>
                        <a:rPr lang="en-US" sz="1200" b="0">
                          <a:solidFill>
                            <a:schemeClr val="tx2"/>
                          </a:solidFill>
                        </a:rPr>
                        <a:t>Direct care community hospital</a:t>
                      </a:r>
                    </a:p>
                  </a:txBody>
                  <a:tcPr marL="0" marR="0" marT="0" marB="0"/>
                </a:tc>
                <a:tc>
                  <a:txBody>
                    <a:bodyPr/>
                    <a:lstStyle/>
                    <a:p>
                      <a:r>
                        <a:rPr lang="en-US" sz="1200" b="0">
                          <a:solidFill>
                            <a:schemeClr val="tx2"/>
                          </a:solidFill>
                        </a:rPr>
                        <a:t>71%</a:t>
                      </a:r>
                    </a:p>
                  </a:txBody>
                  <a:tcPr marL="0" marR="0" marT="0" marB="0"/>
                </a:tc>
                <a:extLst>
                  <a:ext uri="{0D108BD9-81ED-4DB2-BD59-A6C34878D82A}">
                    <a16:rowId xmlns:a16="http://schemas.microsoft.com/office/drawing/2014/main" val="1454972647"/>
                  </a:ext>
                </a:extLst>
              </a:tr>
            </a:tbl>
          </a:graphicData>
        </a:graphic>
      </p:graphicFrame>
    </p:spTree>
    <p:extLst>
      <p:ext uri="{BB962C8B-B14F-4D97-AF65-F5344CB8AC3E}">
        <p14:creationId xmlns:p14="http://schemas.microsoft.com/office/powerpoint/2010/main" val="1663072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Increasingly, RNs say management does not adjust patient assignments when needed.</a:t>
            </a:r>
          </a:p>
        </p:txBody>
      </p:sp>
      <p:sp>
        <p:nvSpPr>
          <p:cNvPr id="2" name="Text Placeholder 1">
            <a:extLst>
              <a:ext uri="{FF2B5EF4-FFF2-40B4-BE49-F238E27FC236}">
                <a16:creationId xmlns:a16="http://schemas.microsoft.com/office/drawing/2014/main" id="{F51782AB-603F-45EF-8B5B-69A65F5445CC}"/>
              </a:ext>
            </a:extLst>
          </p:cNvPr>
          <p:cNvSpPr>
            <a:spLocks noGrp="1"/>
          </p:cNvSpPr>
          <p:nvPr>
            <p:ph type="body" sz="quarter" idx="11"/>
          </p:nvPr>
        </p:nvSpPr>
        <p:spPr/>
        <p:txBody>
          <a:bodyPr/>
          <a:lstStyle/>
          <a:p>
            <a:r>
              <a:rPr lang="en-US" err="1"/>
              <a:t>Q63</a:t>
            </a:r>
            <a:r>
              <a:rPr lang="en-US"/>
              <a:t>: If and when you have what you believe is an unsafe patient assignment based on the number of patients you care for, </a:t>
            </a:r>
            <a:br>
              <a:rPr lang="en-US"/>
            </a:br>
            <a:r>
              <a:rPr lang="en-US"/>
              <a:t>or the acuity level, how often does your management adjust your patient assignment to meet your patients’ needs?</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346946127"/>
              </p:ext>
            </p:extLst>
          </p:nvPr>
        </p:nvGraphicFramePr>
        <p:xfrm>
          <a:off x="458724" y="1107995"/>
          <a:ext cx="3657600" cy="5137356"/>
        </p:xfrm>
        <a:graphic>
          <a:graphicData uri="http://schemas.openxmlformats.org/drawingml/2006/table">
            <a:tbl>
              <a:tblPr firstRow="1" bandRow="1">
                <a:tableStyleId>{5C22544A-7EE6-4342-B048-85BDC9FD1C3A}</a:tableStyleId>
              </a:tblPr>
              <a:tblGrid>
                <a:gridCol w="1507236">
                  <a:extLst>
                    <a:ext uri="{9D8B030D-6E8A-4147-A177-3AD203B41FA5}">
                      <a16:colId xmlns:a16="http://schemas.microsoft.com/office/drawing/2014/main" val="540206558"/>
                    </a:ext>
                  </a:extLst>
                </a:gridCol>
                <a:gridCol w="2150364">
                  <a:extLst>
                    <a:ext uri="{9D8B030D-6E8A-4147-A177-3AD203B41FA5}">
                      <a16:colId xmlns:a16="http://schemas.microsoft.com/office/drawing/2014/main" val="365720989"/>
                    </a:ext>
                  </a:extLst>
                </a:gridCol>
              </a:tblGrid>
              <a:tr h="733908">
                <a:tc rowSpan="3">
                  <a:txBody>
                    <a:bodyPr/>
                    <a:lstStyle/>
                    <a:p>
                      <a:pPr algn="ctr"/>
                      <a:r>
                        <a:rPr lang="en-US" sz="1400" b="1">
                          <a:solidFill>
                            <a:schemeClr val="tx1"/>
                          </a:solidFill>
                          <a:latin typeface="Segoe UI" panose="020B0502040204020203" pitchFamily="34" charset="0"/>
                          <a:cs typeface="Segoe UI" panose="020B0502040204020203" pitchFamily="34" charset="0"/>
                        </a:rPr>
                        <a:t>March 2024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a:solidFill>
                            <a:schemeClr val="tx1"/>
                          </a:solidFill>
                          <a:latin typeface="Segoe UI" panose="020B0502040204020203" pitchFamily="34" charset="0"/>
                          <a:cs typeface="Segoe UI" panose="020B0502040204020203" pitchFamily="34" charset="0"/>
                        </a:rPr>
                        <a:t>Rarely / Never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733908">
                <a:tc vMerge="1">
                  <a:txBody>
                    <a:bodyPr/>
                    <a:lstStyle/>
                    <a:p>
                      <a:pPr algn="r"/>
                      <a:endParaRPr lang="en-US" sz="1400" b="0">
                        <a:solidFill>
                          <a:schemeClr val="tx1"/>
                        </a:solidFill>
                        <a:latin typeface="Segoe UI" panose="020B0502040204020203" pitchFamily="34" charset="0"/>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0">
                          <a:solidFill>
                            <a:schemeClr val="tx1"/>
                          </a:solidFill>
                          <a:latin typeface="Segoe UI" panose="020B0502040204020203" pitchFamily="34" charset="0"/>
                          <a:cs typeface="Segoe UI" panose="020B0502040204020203" pitchFamily="34" charset="0"/>
                        </a:rPr>
                        <a:t>Only sometimes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733908">
                <a:tc vMerge="1">
                  <a:txBody>
                    <a:bodyPr/>
                    <a:lstStyle/>
                    <a:p>
                      <a:pPr algn="r"/>
                      <a:endParaRPr lang="en-US" sz="1400" b="0">
                        <a:solidFill>
                          <a:schemeClr val="tx1"/>
                        </a:solidFill>
                        <a:latin typeface="Segoe UI" panose="020B0502040204020203" pitchFamily="34" charset="0"/>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0">
                          <a:solidFill>
                            <a:schemeClr val="tx1"/>
                          </a:solidFill>
                          <a:latin typeface="Segoe UI" panose="020B0502040204020203" pitchFamily="34" charset="0"/>
                          <a:cs typeface="Segoe UI" panose="020B0502040204020203" pitchFamily="34" charset="0"/>
                        </a:rPr>
                        <a:t>Always / Most of the time</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5163162"/>
                  </a:ext>
                </a:extLst>
              </a:tr>
              <a:tr h="733908">
                <a:tc>
                  <a:txBody>
                    <a:bodyPr/>
                    <a:lstStyle/>
                    <a:p>
                      <a:pPr algn="ctr"/>
                      <a:endParaRPr lang="en-US" sz="1400" b="1">
                        <a:solidFill>
                          <a:schemeClr val="tx1"/>
                        </a:solidFill>
                        <a:latin typeface="Segoe UI" panose="020B0502040204020203" pitchFamily="34" charset="0"/>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400" b="0">
                        <a:solidFill>
                          <a:schemeClr val="tx1"/>
                        </a:solidFill>
                        <a:latin typeface="Segoe UI" panose="020B0502040204020203" pitchFamily="34" charset="0"/>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9379452"/>
                  </a:ext>
                </a:extLst>
              </a:tr>
              <a:tr h="733908">
                <a:tc rowSpan="3">
                  <a:txBody>
                    <a:bodyPr/>
                    <a:lstStyle/>
                    <a:p>
                      <a:pPr algn="ctr"/>
                      <a:r>
                        <a:rPr lang="en-US" sz="1400" b="1">
                          <a:solidFill>
                            <a:schemeClr val="tx1"/>
                          </a:solidFill>
                          <a:latin typeface="Segoe UI" panose="020B0502040204020203" pitchFamily="34" charset="0"/>
                          <a:cs typeface="Segoe UI" panose="020B0502040204020203" pitchFamily="34" charset="0"/>
                        </a:rPr>
                        <a:t>April 2019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0">
                          <a:solidFill>
                            <a:schemeClr val="tx1"/>
                          </a:solidFill>
                          <a:latin typeface="Segoe UI" panose="020B0502040204020203" pitchFamily="34" charset="0"/>
                          <a:cs typeface="Segoe UI" panose="020B0502040204020203" pitchFamily="34" charset="0"/>
                        </a:rPr>
                        <a:t>Rarely / Never</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9164285"/>
                  </a:ext>
                </a:extLst>
              </a:tr>
              <a:tr h="733908">
                <a:tc vMerge="1">
                  <a:txBody>
                    <a:bodyPr/>
                    <a:lstStyle/>
                    <a:p>
                      <a:pPr algn="r"/>
                      <a:endParaRPr lang="en-US" sz="1400" b="0">
                        <a:solidFill>
                          <a:schemeClr val="tx1"/>
                        </a:solidFill>
                        <a:latin typeface="Segoe UI" panose="020B0502040204020203" pitchFamily="34" charset="0"/>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0">
                          <a:solidFill>
                            <a:schemeClr val="tx1"/>
                          </a:solidFill>
                          <a:latin typeface="Segoe UI" panose="020B0502040204020203" pitchFamily="34" charset="0"/>
                          <a:cs typeface="Segoe UI" panose="020B0502040204020203" pitchFamily="34" charset="0"/>
                        </a:rPr>
                        <a:t>Only sometimes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4671402"/>
                  </a:ext>
                </a:extLst>
              </a:tr>
              <a:tr h="733908">
                <a:tc vMerge="1">
                  <a:txBody>
                    <a:bodyPr/>
                    <a:lstStyle/>
                    <a:p>
                      <a:pPr algn="r"/>
                      <a:endParaRPr lang="en-US" sz="1400" b="0">
                        <a:solidFill>
                          <a:schemeClr val="tx1"/>
                        </a:solidFill>
                        <a:latin typeface="Segoe UI" panose="020B0502040204020203" pitchFamily="34" charset="0"/>
                        <a:cs typeface="Segoe UI" panose="020B050204020402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0">
                          <a:solidFill>
                            <a:schemeClr val="tx1"/>
                          </a:solidFill>
                          <a:latin typeface="Segoe UI" panose="020B0502040204020203" pitchFamily="34" charset="0"/>
                          <a:cs typeface="Segoe UI" panose="020B0502040204020203" pitchFamily="34" charset="0"/>
                        </a:rPr>
                        <a:t>Always / Most of the time</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176885"/>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854886630"/>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a:extLst>
              <a:ext uri="{FF2B5EF4-FFF2-40B4-BE49-F238E27FC236}">
                <a16:creationId xmlns:a16="http://schemas.microsoft.com/office/drawing/2014/main" id="{9889517B-C151-D60D-8B5C-1CC0D3E8728A}"/>
              </a:ext>
            </a:extLst>
          </p:cNvPr>
          <p:cNvCxnSpPr>
            <a:cxnSpLocks/>
          </p:cNvCxnSpPr>
          <p:nvPr/>
        </p:nvCxnSpPr>
        <p:spPr>
          <a:xfrm>
            <a:off x="8176815" y="1479089"/>
            <a:ext cx="643523" cy="0"/>
          </a:xfrm>
          <a:prstGeom prst="straightConnector1">
            <a:avLst/>
          </a:prstGeom>
          <a:ln>
            <a:solidFill>
              <a:schemeClr val="accent3"/>
            </a:solidFill>
            <a:tailEnd type="triangle"/>
          </a:ln>
        </p:spPr>
        <p:style>
          <a:lnRef idx="1">
            <a:schemeClr val="accent3"/>
          </a:lnRef>
          <a:fillRef idx="0">
            <a:schemeClr val="accent3"/>
          </a:fillRef>
          <a:effectRef idx="0">
            <a:schemeClr val="accent3"/>
          </a:effectRef>
          <a:fontRef idx="minor">
            <a:schemeClr val="tx1"/>
          </a:fontRef>
        </p:style>
      </p:cxnSp>
      <p:graphicFrame>
        <p:nvGraphicFramePr>
          <p:cNvPr id="5" name="Table 4">
            <a:extLst>
              <a:ext uri="{FF2B5EF4-FFF2-40B4-BE49-F238E27FC236}">
                <a16:creationId xmlns:a16="http://schemas.microsoft.com/office/drawing/2014/main" id="{473EF442-26E9-B4F5-AD9D-2ABDBA53A4AD}"/>
              </a:ext>
            </a:extLst>
          </p:cNvPr>
          <p:cNvGraphicFramePr>
            <a:graphicFrameLocks noGrp="1"/>
          </p:cNvGraphicFramePr>
          <p:nvPr>
            <p:extLst>
              <p:ext uri="{D42A27DB-BD31-4B8C-83A1-F6EECF244321}">
                <p14:modId xmlns:p14="http://schemas.microsoft.com/office/powerpoint/2010/main" val="2134382668"/>
              </p:ext>
            </p:extLst>
          </p:nvPr>
        </p:nvGraphicFramePr>
        <p:xfrm>
          <a:off x="8868463" y="1387649"/>
          <a:ext cx="2760338" cy="182880"/>
        </p:xfrm>
        <a:graphic>
          <a:graphicData uri="http://schemas.openxmlformats.org/drawingml/2006/table">
            <a:tbl>
              <a:tblPr firstRow="1" bandRow="1">
                <a:tableStyleId>{2D5ABB26-0587-4C30-8999-92F81FD0307C}</a:tableStyleId>
              </a:tblPr>
              <a:tblGrid>
                <a:gridCol w="2238415">
                  <a:extLst>
                    <a:ext uri="{9D8B030D-6E8A-4147-A177-3AD203B41FA5}">
                      <a16:colId xmlns:a16="http://schemas.microsoft.com/office/drawing/2014/main" val="412734549"/>
                    </a:ext>
                  </a:extLst>
                </a:gridCol>
                <a:gridCol w="521923">
                  <a:extLst>
                    <a:ext uri="{9D8B030D-6E8A-4147-A177-3AD203B41FA5}">
                      <a16:colId xmlns:a16="http://schemas.microsoft.com/office/drawing/2014/main" val="2559167434"/>
                    </a:ext>
                  </a:extLst>
                </a:gridCol>
              </a:tblGrid>
              <a:tr h="128424">
                <a:tc>
                  <a:txBody>
                    <a:bodyPr/>
                    <a:lstStyle/>
                    <a:p>
                      <a:r>
                        <a:rPr lang="en-US" sz="1200" b="0">
                          <a:solidFill>
                            <a:schemeClr val="tx2"/>
                          </a:solidFill>
                        </a:rPr>
                        <a:t>Direct care community hospital</a:t>
                      </a:r>
                    </a:p>
                  </a:txBody>
                  <a:tcPr marL="0" marR="0" marT="0" marB="0"/>
                </a:tc>
                <a:tc>
                  <a:txBody>
                    <a:bodyPr/>
                    <a:lstStyle/>
                    <a:p>
                      <a:r>
                        <a:rPr lang="en-US" sz="1200" b="0">
                          <a:solidFill>
                            <a:schemeClr val="tx2"/>
                          </a:solidFill>
                        </a:rPr>
                        <a:t>57%</a:t>
                      </a:r>
                    </a:p>
                  </a:txBody>
                  <a:tcPr marL="0" marR="0" marT="0" marB="0"/>
                </a:tc>
                <a:extLst>
                  <a:ext uri="{0D108BD9-81ED-4DB2-BD59-A6C34878D82A}">
                    <a16:rowId xmlns:a16="http://schemas.microsoft.com/office/drawing/2014/main" val="1454972647"/>
                  </a:ext>
                </a:extLst>
              </a:tr>
            </a:tbl>
          </a:graphicData>
        </a:graphic>
      </p:graphicFrame>
    </p:spTree>
    <p:extLst>
      <p:ext uri="{BB962C8B-B14F-4D97-AF65-F5344CB8AC3E}">
        <p14:creationId xmlns:p14="http://schemas.microsoft.com/office/powerpoint/2010/main" val="1836576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2D8F3-8973-2415-A1F7-9535D52C1496}"/>
              </a:ext>
            </a:extLst>
          </p:cNvPr>
          <p:cNvSpPr>
            <a:spLocks noGrp="1"/>
          </p:cNvSpPr>
          <p:nvPr>
            <p:ph type="body" sz="quarter" idx="10"/>
          </p:nvPr>
        </p:nvSpPr>
        <p:spPr/>
        <p:txBody>
          <a:bodyPr/>
          <a:lstStyle/>
          <a:p>
            <a:r>
              <a:rPr lang="en-US"/>
              <a:t>Retention</a:t>
            </a:r>
          </a:p>
        </p:txBody>
      </p:sp>
    </p:spTree>
    <p:extLst>
      <p:ext uri="{BB962C8B-B14F-4D97-AF65-F5344CB8AC3E}">
        <p14:creationId xmlns:p14="http://schemas.microsoft.com/office/powerpoint/2010/main" val="2188027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dirty="0"/>
              <a:t>1-in-5 RNs plan to leave nursing in 2 years or less, doubling since 2019.</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Q41: How many years do you think you will continue working as a nurse?</a:t>
            </a:r>
          </a:p>
        </p:txBody>
      </p:sp>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2775150023"/>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733A749F-D392-1B18-8A8D-F7ADF59B2ECE}"/>
              </a:ext>
            </a:extLst>
          </p:cNvPr>
          <p:cNvGraphicFramePr>
            <a:graphicFrameLocks noGrp="1"/>
          </p:cNvGraphicFramePr>
          <p:nvPr/>
        </p:nvGraphicFramePr>
        <p:xfrm>
          <a:off x="458724" y="1107994"/>
          <a:ext cx="3657600" cy="513735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856226">
                <a:tc>
                  <a:txBody>
                    <a:bodyPr/>
                    <a:lstStyle/>
                    <a:p>
                      <a:pPr algn="r"/>
                      <a:r>
                        <a:rPr lang="en-US" sz="1400" b="0">
                          <a:solidFill>
                            <a:schemeClr val="tx1"/>
                          </a:solidFill>
                          <a:latin typeface="Segoe UI" panose="020B0502040204020203" pitchFamily="34" charset="0"/>
                          <a:cs typeface="Segoe UI" panose="020B0502040204020203" pitchFamily="34" charset="0"/>
                        </a:rPr>
                        <a:t>2 years or less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856226">
                <a:tc>
                  <a:txBody>
                    <a:bodyPr/>
                    <a:lstStyle/>
                    <a:p>
                      <a:pPr algn="r"/>
                      <a:r>
                        <a:rPr lang="en-US" sz="1400" b="0">
                          <a:solidFill>
                            <a:schemeClr val="tx1"/>
                          </a:solidFill>
                          <a:latin typeface="Segoe UI" panose="020B0502040204020203" pitchFamily="34" charset="0"/>
                          <a:cs typeface="Segoe UI" panose="020B0502040204020203" pitchFamily="34" charset="0"/>
                        </a:rPr>
                        <a:t>3-5 years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856226">
                <a:tc>
                  <a:txBody>
                    <a:bodyPr/>
                    <a:lstStyle/>
                    <a:p>
                      <a:pPr algn="r"/>
                      <a:r>
                        <a:rPr lang="en-US" sz="1400" b="0">
                          <a:solidFill>
                            <a:schemeClr val="tx1"/>
                          </a:solidFill>
                          <a:latin typeface="Segoe UI" panose="020B0502040204020203" pitchFamily="34" charset="0"/>
                          <a:cs typeface="Segoe UI" panose="020B0502040204020203" pitchFamily="34" charset="0"/>
                        </a:rPr>
                        <a:t>6-10 years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517687"/>
                  </a:ext>
                </a:extLst>
              </a:tr>
              <a:tr h="856226">
                <a:tc>
                  <a:txBody>
                    <a:bodyPr/>
                    <a:lstStyle/>
                    <a:p>
                      <a:pPr algn="r"/>
                      <a:r>
                        <a:rPr lang="en-US" sz="1400" b="0">
                          <a:solidFill>
                            <a:schemeClr val="tx1"/>
                          </a:solidFill>
                          <a:latin typeface="Segoe UI" panose="020B0502040204020203" pitchFamily="34" charset="0"/>
                          <a:cs typeface="Segoe UI" panose="020B0502040204020203" pitchFamily="34" charset="0"/>
                        </a:rPr>
                        <a:t>11-15 years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242285"/>
                  </a:ext>
                </a:extLst>
              </a:tr>
              <a:tr h="856226">
                <a:tc>
                  <a:txBody>
                    <a:bodyPr/>
                    <a:lstStyle/>
                    <a:p>
                      <a:pPr algn="r"/>
                      <a:r>
                        <a:rPr lang="en-US" sz="1400" b="0">
                          <a:solidFill>
                            <a:schemeClr val="tx1"/>
                          </a:solidFill>
                          <a:latin typeface="Segoe UI" panose="020B0502040204020203" pitchFamily="34" charset="0"/>
                          <a:cs typeface="Segoe UI" panose="020B0502040204020203" pitchFamily="34" charset="0"/>
                        </a:rPr>
                        <a:t>16-20 years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354566"/>
                  </a:ext>
                </a:extLst>
              </a:tr>
              <a:tr h="856226">
                <a:tc>
                  <a:txBody>
                    <a:bodyPr/>
                    <a:lstStyle/>
                    <a:p>
                      <a:pPr algn="r"/>
                      <a:r>
                        <a:rPr lang="en-US" sz="1400" b="0">
                          <a:solidFill>
                            <a:schemeClr val="tx1"/>
                          </a:solidFill>
                          <a:latin typeface="Segoe UI" panose="020B0502040204020203" pitchFamily="34" charset="0"/>
                          <a:cs typeface="Segoe UI" panose="020B0502040204020203" pitchFamily="34" charset="0"/>
                        </a:rPr>
                        <a:t>20+ years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3412492"/>
                  </a:ext>
                </a:extLst>
              </a:tr>
            </a:tbl>
          </a:graphicData>
        </a:graphic>
      </p:graphicFrame>
      <p:graphicFrame>
        <p:nvGraphicFramePr>
          <p:cNvPr id="4" name="Table 3">
            <a:extLst>
              <a:ext uri="{FF2B5EF4-FFF2-40B4-BE49-F238E27FC236}">
                <a16:creationId xmlns:a16="http://schemas.microsoft.com/office/drawing/2014/main" id="{DCFA0328-DF9A-F9A7-F8CF-49C484BC1820}"/>
              </a:ext>
            </a:extLst>
          </p:cNvPr>
          <p:cNvGraphicFramePr>
            <a:graphicFrameLocks noGrp="1"/>
          </p:cNvGraphicFramePr>
          <p:nvPr>
            <p:extLst>
              <p:ext uri="{D42A27DB-BD31-4B8C-83A1-F6EECF244321}">
                <p14:modId xmlns:p14="http://schemas.microsoft.com/office/powerpoint/2010/main" val="929498975"/>
              </p:ext>
            </p:extLst>
          </p:nvPr>
        </p:nvGraphicFramePr>
        <p:xfrm>
          <a:off x="7076036" y="5717500"/>
          <a:ext cx="1532768" cy="213360"/>
        </p:xfrm>
        <a:graphic>
          <a:graphicData uri="http://schemas.openxmlformats.org/drawingml/2006/table">
            <a:tbl>
              <a:tblPr firstRow="1" bandRow="1">
                <a:tableStyleId>{2D5ABB26-0587-4C30-8999-92F81FD0307C}</a:tableStyleId>
              </a:tblPr>
              <a:tblGrid>
                <a:gridCol w="1011949">
                  <a:extLst>
                    <a:ext uri="{9D8B030D-6E8A-4147-A177-3AD203B41FA5}">
                      <a16:colId xmlns:a16="http://schemas.microsoft.com/office/drawing/2014/main" val="412734549"/>
                    </a:ext>
                  </a:extLst>
                </a:gridCol>
                <a:gridCol w="520819">
                  <a:extLst>
                    <a:ext uri="{9D8B030D-6E8A-4147-A177-3AD203B41FA5}">
                      <a16:colId xmlns:a16="http://schemas.microsoft.com/office/drawing/2014/main" val="2559167434"/>
                    </a:ext>
                  </a:extLst>
                </a:gridCol>
              </a:tblGrid>
              <a:tr h="0">
                <a:tc>
                  <a:txBody>
                    <a:bodyPr/>
                    <a:lstStyle/>
                    <a:p>
                      <a:r>
                        <a:rPr lang="en-US" sz="1400" b="0">
                          <a:solidFill>
                            <a:schemeClr val="tx2"/>
                          </a:solidFill>
                        </a:rPr>
                        <a:t>April 2019</a:t>
                      </a: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a:solidFill>
                            <a:schemeClr val="tx2"/>
                          </a:solidFill>
                        </a:rPr>
                        <a:t>32%</a:t>
                      </a: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8107268"/>
                  </a:ext>
                </a:extLst>
              </a:tr>
            </a:tbl>
          </a:graphicData>
        </a:graphic>
      </p:graphicFrame>
      <p:cxnSp>
        <p:nvCxnSpPr>
          <p:cNvPr id="5" name="Straight Arrow Connector 4">
            <a:extLst>
              <a:ext uri="{FF2B5EF4-FFF2-40B4-BE49-F238E27FC236}">
                <a16:creationId xmlns:a16="http://schemas.microsoft.com/office/drawing/2014/main" id="{461DBE0F-84C0-1B8D-73C3-F7E5D351BE98}"/>
              </a:ext>
            </a:extLst>
          </p:cNvPr>
          <p:cNvCxnSpPr>
            <a:cxnSpLocks/>
          </p:cNvCxnSpPr>
          <p:nvPr/>
        </p:nvCxnSpPr>
        <p:spPr>
          <a:xfrm>
            <a:off x="5861880" y="5824180"/>
            <a:ext cx="1155285" cy="0"/>
          </a:xfrm>
          <a:prstGeom prst="straightConnector1">
            <a:avLst/>
          </a:prstGeom>
          <a:ln>
            <a:solidFill>
              <a:schemeClr val="accent1"/>
            </a:solidFill>
            <a:tailEnd type="triangle"/>
          </a:ln>
        </p:spPr>
        <p:style>
          <a:lnRef idx="1">
            <a:schemeClr val="accent3"/>
          </a:lnRef>
          <a:fillRef idx="0">
            <a:schemeClr val="accent3"/>
          </a:fillRef>
          <a:effectRef idx="0">
            <a:schemeClr val="accent3"/>
          </a:effectRef>
          <a:fontRef idx="minor">
            <a:schemeClr val="tx1"/>
          </a:fontRef>
        </p:style>
      </p:cxnSp>
      <p:graphicFrame>
        <p:nvGraphicFramePr>
          <p:cNvPr id="6" name="Table 5">
            <a:extLst>
              <a:ext uri="{FF2B5EF4-FFF2-40B4-BE49-F238E27FC236}">
                <a16:creationId xmlns:a16="http://schemas.microsoft.com/office/drawing/2014/main" id="{9FA813D0-7196-46C3-85E4-D29A2847E6F8}"/>
              </a:ext>
            </a:extLst>
          </p:cNvPr>
          <p:cNvGraphicFramePr>
            <a:graphicFrameLocks noGrp="1"/>
          </p:cNvGraphicFramePr>
          <p:nvPr>
            <p:extLst>
              <p:ext uri="{D42A27DB-BD31-4B8C-83A1-F6EECF244321}">
                <p14:modId xmlns:p14="http://schemas.microsoft.com/office/powerpoint/2010/main" val="1561816058"/>
              </p:ext>
            </p:extLst>
          </p:nvPr>
        </p:nvGraphicFramePr>
        <p:xfrm>
          <a:off x="7297767" y="1423028"/>
          <a:ext cx="1532768" cy="213360"/>
        </p:xfrm>
        <a:graphic>
          <a:graphicData uri="http://schemas.openxmlformats.org/drawingml/2006/table">
            <a:tbl>
              <a:tblPr firstRow="1" bandRow="1">
                <a:tableStyleId>{2D5ABB26-0587-4C30-8999-92F81FD0307C}</a:tableStyleId>
              </a:tblPr>
              <a:tblGrid>
                <a:gridCol w="1011949">
                  <a:extLst>
                    <a:ext uri="{9D8B030D-6E8A-4147-A177-3AD203B41FA5}">
                      <a16:colId xmlns:a16="http://schemas.microsoft.com/office/drawing/2014/main" val="412734549"/>
                    </a:ext>
                  </a:extLst>
                </a:gridCol>
                <a:gridCol w="520819">
                  <a:extLst>
                    <a:ext uri="{9D8B030D-6E8A-4147-A177-3AD203B41FA5}">
                      <a16:colId xmlns:a16="http://schemas.microsoft.com/office/drawing/2014/main" val="2559167434"/>
                    </a:ext>
                  </a:extLst>
                </a:gridCol>
              </a:tblGrid>
              <a:tr h="0">
                <a:tc>
                  <a:txBody>
                    <a:bodyPr/>
                    <a:lstStyle/>
                    <a:p>
                      <a:r>
                        <a:rPr lang="en-US" sz="1400" b="0">
                          <a:solidFill>
                            <a:schemeClr val="tx2"/>
                          </a:solidFill>
                        </a:rPr>
                        <a:t>April 2019</a:t>
                      </a: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a:solidFill>
                            <a:schemeClr val="tx2"/>
                          </a:solidFill>
                        </a:rPr>
                        <a:t>10%</a:t>
                      </a: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8107268"/>
                  </a:ext>
                </a:extLst>
              </a:tr>
            </a:tbl>
          </a:graphicData>
        </a:graphic>
      </p:graphicFrame>
      <p:cxnSp>
        <p:nvCxnSpPr>
          <p:cNvPr id="7" name="Straight Arrow Connector 6">
            <a:extLst>
              <a:ext uri="{FF2B5EF4-FFF2-40B4-BE49-F238E27FC236}">
                <a16:creationId xmlns:a16="http://schemas.microsoft.com/office/drawing/2014/main" id="{785CFAF6-C5CD-2677-CE91-3E5E09D41663}"/>
              </a:ext>
            </a:extLst>
          </p:cNvPr>
          <p:cNvCxnSpPr>
            <a:cxnSpLocks/>
          </p:cNvCxnSpPr>
          <p:nvPr/>
        </p:nvCxnSpPr>
        <p:spPr>
          <a:xfrm>
            <a:off x="6096000" y="1529708"/>
            <a:ext cx="1155285" cy="0"/>
          </a:xfrm>
          <a:prstGeom prst="straightConnector1">
            <a:avLst/>
          </a:prstGeom>
          <a:ln>
            <a:solidFill>
              <a:schemeClr val="accent1"/>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04698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6CB712-899A-40A6-9B55-B2AF4C07424F}"/>
              </a:ext>
            </a:extLst>
          </p:cNvPr>
          <p:cNvSpPr>
            <a:spLocks noGrp="1"/>
          </p:cNvSpPr>
          <p:nvPr>
            <p:ph type="title"/>
          </p:nvPr>
        </p:nvSpPr>
        <p:spPr/>
        <p:txBody>
          <a:bodyPr/>
          <a:lstStyle/>
          <a:p>
            <a:r>
              <a:rPr lang="en-US"/>
              <a:t>Burnout and lack of employer support are the top reasons nurses are leaving the field, behind only age.</a:t>
            </a:r>
          </a:p>
        </p:txBody>
      </p:sp>
      <p:sp>
        <p:nvSpPr>
          <p:cNvPr id="2" name="Text Placeholder 1">
            <a:extLst>
              <a:ext uri="{FF2B5EF4-FFF2-40B4-BE49-F238E27FC236}">
                <a16:creationId xmlns:a16="http://schemas.microsoft.com/office/drawing/2014/main" id="{B4AE569C-A148-48A7-8F74-3D31B713725D}"/>
              </a:ext>
            </a:extLst>
          </p:cNvPr>
          <p:cNvSpPr>
            <a:spLocks noGrp="1"/>
          </p:cNvSpPr>
          <p:nvPr>
            <p:ph type="body" sz="quarter" idx="11"/>
          </p:nvPr>
        </p:nvSpPr>
        <p:spPr>
          <a:xfrm>
            <a:off x="458852" y="6419856"/>
            <a:ext cx="11274424" cy="411480"/>
          </a:xfrm>
        </p:spPr>
        <p:txBody>
          <a:bodyPr/>
          <a:lstStyle/>
          <a:p>
            <a:r>
              <a:rPr lang="en-US"/>
              <a:t>Q43: What is the main reason you are leaving nursing?</a:t>
            </a:r>
          </a:p>
        </p:txBody>
      </p:sp>
      <p:graphicFrame>
        <p:nvGraphicFramePr>
          <p:cNvPr id="7" name="Table 6">
            <a:extLst>
              <a:ext uri="{FF2B5EF4-FFF2-40B4-BE49-F238E27FC236}">
                <a16:creationId xmlns:a16="http://schemas.microsoft.com/office/drawing/2014/main" id="{C42A2968-0FBD-49EF-86FD-1233D4F572A0}"/>
              </a:ext>
            </a:extLst>
          </p:cNvPr>
          <p:cNvGraphicFramePr>
            <a:graphicFrameLocks noGrp="1"/>
          </p:cNvGraphicFramePr>
          <p:nvPr>
            <p:extLst>
              <p:ext uri="{D42A27DB-BD31-4B8C-83A1-F6EECF244321}">
                <p14:modId xmlns:p14="http://schemas.microsoft.com/office/powerpoint/2010/main" val="641465400"/>
              </p:ext>
            </p:extLst>
          </p:nvPr>
        </p:nvGraphicFramePr>
        <p:xfrm>
          <a:off x="3077327" y="1312618"/>
          <a:ext cx="6037346" cy="3655247"/>
        </p:xfrm>
        <a:graphic>
          <a:graphicData uri="http://schemas.openxmlformats.org/drawingml/2006/table">
            <a:tbl>
              <a:tblPr firstRow="1" bandRow="1">
                <a:tableStyleId>{F2DE63D5-997A-4646-A377-4702673A728D}</a:tableStyleId>
              </a:tblPr>
              <a:tblGrid>
                <a:gridCol w="3556672">
                  <a:extLst>
                    <a:ext uri="{9D8B030D-6E8A-4147-A177-3AD203B41FA5}">
                      <a16:colId xmlns:a16="http://schemas.microsoft.com/office/drawing/2014/main" val="2887700242"/>
                    </a:ext>
                  </a:extLst>
                </a:gridCol>
                <a:gridCol w="1226633">
                  <a:extLst>
                    <a:ext uri="{9D8B030D-6E8A-4147-A177-3AD203B41FA5}">
                      <a16:colId xmlns:a16="http://schemas.microsoft.com/office/drawing/2014/main" val="1039721843"/>
                    </a:ext>
                  </a:extLst>
                </a:gridCol>
                <a:gridCol w="208547">
                  <a:extLst>
                    <a:ext uri="{9D8B030D-6E8A-4147-A177-3AD203B41FA5}">
                      <a16:colId xmlns:a16="http://schemas.microsoft.com/office/drawing/2014/main" val="1237200153"/>
                    </a:ext>
                  </a:extLst>
                </a:gridCol>
                <a:gridCol w="1045494">
                  <a:extLst>
                    <a:ext uri="{9D8B030D-6E8A-4147-A177-3AD203B41FA5}">
                      <a16:colId xmlns:a16="http://schemas.microsoft.com/office/drawing/2014/main" val="994267042"/>
                    </a:ext>
                  </a:extLst>
                </a:gridCol>
              </a:tblGrid>
              <a:tr h="342574">
                <a:tc gridSpan="2">
                  <a:txBody>
                    <a:bodyPr/>
                    <a:lstStyle/>
                    <a:p>
                      <a:pPr algn="ctr"/>
                      <a:r>
                        <a:rPr lang="en-US" sz="1400"/>
                        <a:t>Main Reason Leaving Nursing</a:t>
                      </a:r>
                    </a:p>
                  </a:txBody>
                  <a:tcPr marL="45720" marR="45720" anchor="ctr"/>
                </a:tc>
                <a:tc hMerge="1">
                  <a:txBody>
                    <a:bodyPr/>
                    <a:lstStyle/>
                    <a:p>
                      <a:pPr algn="ctr"/>
                      <a:endParaRPr lang="en-US"/>
                    </a:p>
                  </a:txBody>
                  <a:tcPr marL="45720" marR="45720" anchor="ctr"/>
                </a:tc>
                <a:tc>
                  <a:txBody>
                    <a:bodyPr/>
                    <a:lstStyle/>
                    <a:p>
                      <a:pPr algn="ctr"/>
                      <a:endParaRPr lang="en-US" sz="1400"/>
                    </a:p>
                  </a:txBody>
                  <a:tcPr marL="45720" marR="45720" anchor="ctr">
                    <a:solidFill>
                      <a:schemeClr val="accent3"/>
                    </a:solidFill>
                  </a:tcPr>
                </a:tc>
                <a:tc>
                  <a:txBody>
                    <a:bodyPr/>
                    <a:lstStyle/>
                    <a:p>
                      <a:pPr algn="ctr"/>
                      <a:r>
                        <a:rPr lang="en-US" sz="1400"/>
                        <a:t>Change </a:t>
                      </a:r>
                      <a:br>
                        <a:rPr lang="en-US" sz="1400"/>
                      </a:br>
                      <a:r>
                        <a:rPr lang="en-US" sz="1400"/>
                        <a:t>from 2023</a:t>
                      </a:r>
                    </a:p>
                  </a:txBody>
                  <a:tcPr marL="45720" marR="45720" anchor="ctr"/>
                </a:tc>
                <a:extLst>
                  <a:ext uri="{0D108BD9-81ED-4DB2-BD59-A6C34878D82A}">
                    <a16:rowId xmlns:a16="http://schemas.microsoft.com/office/drawing/2014/main" val="300615034"/>
                  </a:ext>
                </a:extLst>
              </a:tr>
              <a:tr h="313944">
                <a:tc>
                  <a:txBody>
                    <a:bodyPr/>
                    <a:lstStyle/>
                    <a:p>
                      <a:pPr marL="173736" marR="0">
                        <a:spcBef>
                          <a:spcPts val="0"/>
                        </a:spcBef>
                        <a:spcAft>
                          <a:spcPts val="0"/>
                        </a:spcAft>
                      </a:pPr>
                      <a:r>
                        <a:rPr lang="en-US" sz="1400" b="0">
                          <a:effectLst/>
                          <a:latin typeface="+mn-lt"/>
                          <a:ea typeface="Calibri" panose="020F0502020204030204" pitchFamily="34" charset="0"/>
                          <a:cs typeface="Times New Roman" panose="02020603050405020304" pitchFamily="18" charset="0"/>
                        </a:rPr>
                        <a:t>Age / Retiring</a:t>
                      </a:r>
                    </a:p>
                  </a:txBody>
                  <a:tcPr marL="0" marR="0" marT="0" marB="0" anchor="ctr"/>
                </a:tc>
                <a:tc>
                  <a:txBody>
                    <a:bodyPr/>
                    <a:lstStyle/>
                    <a:p>
                      <a:pPr marL="0" marR="0" algn="ctr">
                        <a:spcBef>
                          <a:spcPts val="0"/>
                        </a:spcBef>
                        <a:spcAft>
                          <a:spcPts val="0"/>
                        </a:spcAft>
                        <a:tabLst>
                          <a:tab pos="548640" algn="r"/>
                        </a:tabLst>
                      </a:pPr>
                      <a:r>
                        <a:rPr lang="en-US" sz="1400" b="0">
                          <a:effectLst/>
                          <a:latin typeface="+mn-lt"/>
                          <a:ea typeface="Times New Roman" panose="02020603050405020304" pitchFamily="18" charset="0"/>
                          <a:cs typeface="Times New Roman" panose="02020603050405020304" pitchFamily="18" charset="0"/>
                        </a:rPr>
                        <a:t>   43%</a:t>
                      </a:r>
                    </a:p>
                  </a:txBody>
                  <a:tcPr marL="0" marR="0" marT="0" marB="0" anchor="ctr"/>
                </a:tc>
                <a:tc>
                  <a:txBody>
                    <a:bodyPr/>
                    <a:lstStyle/>
                    <a:p>
                      <a:pPr marL="0" marR="0" algn="ctr">
                        <a:spcBef>
                          <a:spcPts val="0"/>
                        </a:spcBef>
                        <a:spcAft>
                          <a:spcPts val="0"/>
                        </a:spcAft>
                        <a:tabLst>
                          <a:tab pos="548640" algn="r"/>
                        </a:tabLst>
                      </a:pPr>
                      <a:endParaRPr lang="en-US" sz="1400" b="0">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tabLst>
                          <a:tab pos="548640" algn="r"/>
                        </a:tabLst>
                      </a:pPr>
                      <a:r>
                        <a:rPr lang="en-US" sz="1400" b="0">
                          <a:effectLst/>
                          <a:latin typeface="+mn-lt"/>
                          <a:ea typeface="Times New Roman" panose="02020603050405020304" pitchFamily="18" charset="0"/>
                          <a:cs typeface="Times New Roman" panose="02020603050405020304" pitchFamily="18" charset="0"/>
                        </a:rPr>
                        <a:t>+3</a:t>
                      </a:r>
                    </a:p>
                  </a:txBody>
                  <a:tcPr marL="0" marR="0" marT="0" marB="0" anchor="ctr"/>
                </a:tc>
                <a:extLst>
                  <a:ext uri="{0D108BD9-81ED-4DB2-BD59-A6C34878D82A}">
                    <a16:rowId xmlns:a16="http://schemas.microsoft.com/office/drawing/2014/main" val="3515666637"/>
                  </a:ext>
                </a:extLst>
              </a:tr>
              <a:tr h="313944">
                <a:tc>
                  <a:txBody>
                    <a:bodyPr/>
                    <a:lstStyle/>
                    <a:p>
                      <a:pPr marL="173736" marR="0">
                        <a:spcBef>
                          <a:spcPts val="0"/>
                        </a:spcBef>
                        <a:spcAft>
                          <a:spcPts val="0"/>
                        </a:spcAft>
                      </a:pPr>
                      <a:r>
                        <a:rPr lang="en-US" sz="1400" b="1">
                          <a:effectLst/>
                          <a:latin typeface="+mn-lt"/>
                          <a:ea typeface="Calibri" panose="020F0502020204030204" pitchFamily="34" charset="0"/>
                          <a:cs typeface="Times New Roman" panose="02020603050405020304" pitchFamily="18" charset="0"/>
                        </a:rPr>
                        <a:t>Burnout / Exhaustion / Stress</a:t>
                      </a:r>
                    </a:p>
                  </a:txBody>
                  <a:tcPr marL="0" marR="0" marT="0" marB="0" anchor="ctr"/>
                </a:tc>
                <a:tc>
                  <a:txBody>
                    <a:bodyPr/>
                    <a:lstStyle/>
                    <a:p>
                      <a:pPr marL="0" marR="0" algn="ctr">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24</a:t>
                      </a:r>
                    </a:p>
                  </a:txBody>
                  <a:tcPr marL="0" marR="0" marT="0" marB="0" anchor="ctr"/>
                </a:tc>
                <a:tc>
                  <a:txBody>
                    <a:bodyPr/>
                    <a:lstStyle/>
                    <a:p>
                      <a:pPr marL="0" marR="0" algn="ctr">
                        <a:spcBef>
                          <a:spcPts val="0"/>
                        </a:spcBef>
                        <a:spcAft>
                          <a:spcPts val="0"/>
                        </a:spcAft>
                      </a:pPr>
                      <a:endParaRPr lang="en-US" sz="1400" b="1">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+5</a:t>
                      </a:r>
                    </a:p>
                  </a:txBody>
                  <a:tcPr marL="0" marR="0" marT="0" marB="0" anchor="ctr"/>
                </a:tc>
                <a:extLst>
                  <a:ext uri="{0D108BD9-81ED-4DB2-BD59-A6C34878D82A}">
                    <a16:rowId xmlns:a16="http://schemas.microsoft.com/office/drawing/2014/main" val="3863733808"/>
                  </a:ext>
                </a:extLst>
              </a:tr>
              <a:tr h="311591">
                <a:tc>
                  <a:txBody>
                    <a:bodyPr/>
                    <a:lstStyle/>
                    <a:p>
                      <a:pPr marL="173736" marR="0">
                        <a:spcBef>
                          <a:spcPts val="0"/>
                        </a:spcBef>
                        <a:spcAft>
                          <a:spcPts val="0"/>
                        </a:spcAft>
                      </a:pPr>
                      <a:r>
                        <a:rPr lang="en-US" sz="1400" b="1">
                          <a:effectLst/>
                          <a:latin typeface="+mn-lt"/>
                          <a:ea typeface="Calibri" panose="020F0502020204030204" pitchFamily="34" charset="0"/>
                          <a:cs typeface="Times New Roman" panose="02020603050405020304" pitchFamily="18" charset="0"/>
                        </a:rPr>
                        <a:t>Lack of support from employer</a:t>
                      </a:r>
                    </a:p>
                  </a:txBody>
                  <a:tcPr marL="0" marR="0" marT="0" marB="0" anchor="ctr"/>
                </a:tc>
                <a:tc>
                  <a:txBody>
                    <a:bodyPr/>
                    <a:lstStyle/>
                    <a:p>
                      <a:pPr marL="0" marR="0" algn="ctr">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13</a:t>
                      </a:r>
                    </a:p>
                  </a:txBody>
                  <a:tcPr marL="0" marR="0" marT="0" marB="0" anchor="ctr"/>
                </a:tc>
                <a:tc>
                  <a:txBody>
                    <a:bodyPr/>
                    <a:lstStyle/>
                    <a:p>
                      <a:pPr marL="0" marR="0" algn="ctr">
                        <a:spcBef>
                          <a:spcPts val="0"/>
                        </a:spcBef>
                        <a:spcAft>
                          <a:spcPts val="0"/>
                        </a:spcAft>
                      </a:pPr>
                      <a:endParaRPr lang="en-US" sz="1400" b="1">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+6</a:t>
                      </a:r>
                    </a:p>
                  </a:txBody>
                  <a:tcPr marL="0" marR="0" marT="0" marB="0" anchor="ctr"/>
                </a:tc>
                <a:extLst>
                  <a:ext uri="{0D108BD9-81ED-4DB2-BD59-A6C34878D82A}">
                    <a16:rowId xmlns:a16="http://schemas.microsoft.com/office/drawing/2014/main" val="3050952771"/>
                  </a:ext>
                </a:extLst>
              </a:tr>
              <a:tr h="313944">
                <a:tc>
                  <a:txBody>
                    <a:bodyPr/>
                    <a:lstStyle/>
                    <a:p>
                      <a:pPr marL="173736" marR="0">
                        <a:spcBef>
                          <a:spcPts val="0"/>
                        </a:spcBef>
                        <a:spcAft>
                          <a:spcPts val="0"/>
                        </a:spcAft>
                      </a:pPr>
                      <a:r>
                        <a:rPr lang="en-US" sz="1400" b="0">
                          <a:effectLst/>
                          <a:latin typeface="+mn-lt"/>
                          <a:ea typeface="Calibri" panose="020F0502020204030204" pitchFamily="34" charset="0"/>
                          <a:cs typeface="Times New Roman" panose="02020603050405020304" pitchFamily="18" charset="0"/>
                        </a:rPr>
                        <a:t>Overworked / Understaffed</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11</a:t>
                      </a:r>
                    </a:p>
                  </a:txBody>
                  <a:tcPr marL="0" marR="0" marT="0" marB="0" anchor="ctr"/>
                </a:tc>
                <a:tc>
                  <a:txBody>
                    <a:bodyPr/>
                    <a:lstStyle/>
                    <a:p>
                      <a:pPr marL="0" marR="0" algn="ctr">
                        <a:spcBef>
                          <a:spcPts val="0"/>
                        </a:spcBef>
                        <a:spcAft>
                          <a:spcPts val="0"/>
                        </a:spcAft>
                      </a:pPr>
                      <a:endParaRPr lang="en-US" sz="1400" b="0">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-9</a:t>
                      </a:r>
                    </a:p>
                  </a:txBody>
                  <a:tcPr marL="0" marR="0" marT="0" marB="0" anchor="ctr"/>
                </a:tc>
                <a:extLst>
                  <a:ext uri="{0D108BD9-81ED-4DB2-BD59-A6C34878D82A}">
                    <a16:rowId xmlns:a16="http://schemas.microsoft.com/office/drawing/2014/main" val="4056430419"/>
                  </a:ext>
                </a:extLst>
              </a:tr>
              <a:tr h="313944">
                <a:tc>
                  <a:txBody>
                    <a:bodyPr/>
                    <a:lstStyle/>
                    <a:p>
                      <a:pPr marL="173736" marR="0">
                        <a:spcBef>
                          <a:spcPts val="0"/>
                        </a:spcBef>
                        <a:spcAft>
                          <a:spcPts val="0"/>
                        </a:spcAft>
                      </a:pPr>
                      <a:r>
                        <a:rPr lang="en-US" sz="1400" b="0">
                          <a:effectLst/>
                          <a:latin typeface="+mn-lt"/>
                          <a:ea typeface="Calibri" panose="020F0502020204030204" pitchFamily="34" charset="0"/>
                          <a:cs typeface="Times New Roman" panose="02020603050405020304" pitchFamily="18" charset="0"/>
                        </a:rPr>
                        <a:t>Healthcare has changed</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9</a:t>
                      </a:r>
                    </a:p>
                  </a:txBody>
                  <a:tcPr marL="0" marR="0" marT="0" marB="0" anchor="ctr"/>
                </a:tc>
                <a:tc>
                  <a:txBody>
                    <a:bodyPr/>
                    <a:lstStyle/>
                    <a:p>
                      <a:pPr marL="0" marR="0" algn="ctr">
                        <a:spcBef>
                          <a:spcPts val="0"/>
                        </a:spcBef>
                        <a:spcAft>
                          <a:spcPts val="0"/>
                        </a:spcAft>
                      </a:pPr>
                      <a:endParaRPr lang="en-US" sz="1400" b="0">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-1</a:t>
                      </a:r>
                    </a:p>
                  </a:txBody>
                  <a:tcPr marL="0" marR="0" marT="0" marB="0" anchor="ctr"/>
                </a:tc>
                <a:extLst>
                  <a:ext uri="{0D108BD9-81ED-4DB2-BD59-A6C34878D82A}">
                    <a16:rowId xmlns:a16="http://schemas.microsoft.com/office/drawing/2014/main" val="4041949298"/>
                  </a:ext>
                </a:extLst>
              </a:tr>
              <a:tr h="313944">
                <a:tc>
                  <a:txBody>
                    <a:bodyPr/>
                    <a:lstStyle/>
                    <a:p>
                      <a:pPr marL="173736" marR="0">
                        <a:spcBef>
                          <a:spcPts val="0"/>
                        </a:spcBef>
                        <a:spcAft>
                          <a:spcPts val="0"/>
                        </a:spcAft>
                      </a:pPr>
                      <a:r>
                        <a:rPr lang="en-US" sz="1400" b="0">
                          <a:effectLst/>
                          <a:latin typeface="+mn-lt"/>
                          <a:ea typeface="Calibri" panose="020F0502020204030204" pitchFamily="34" charset="0"/>
                          <a:cs typeface="Times New Roman" panose="02020603050405020304" pitchFamily="18" charset="0"/>
                        </a:rPr>
                        <a:t>Lack of pay</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8</a:t>
                      </a:r>
                    </a:p>
                  </a:txBody>
                  <a:tcPr marL="0" marR="0" marT="0" marB="0" anchor="ctr"/>
                </a:tc>
                <a:tc>
                  <a:txBody>
                    <a:bodyPr/>
                    <a:lstStyle/>
                    <a:p>
                      <a:pPr marL="0" marR="0" algn="ctr">
                        <a:spcBef>
                          <a:spcPts val="0"/>
                        </a:spcBef>
                        <a:spcAft>
                          <a:spcPts val="0"/>
                        </a:spcAft>
                      </a:pPr>
                      <a:endParaRPr lang="en-US" sz="1400" b="0">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-7</a:t>
                      </a:r>
                    </a:p>
                  </a:txBody>
                  <a:tcPr marL="0" marR="0" marT="0" marB="0" anchor="ctr"/>
                </a:tc>
                <a:extLst>
                  <a:ext uri="{0D108BD9-81ED-4DB2-BD59-A6C34878D82A}">
                    <a16:rowId xmlns:a16="http://schemas.microsoft.com/office/drawing/2014/main" val="1907836762"/>
                  </a:ext>
                </a:extLst>
              </a:tr>
              <a:tr h="313944">
                <a:tc>
                  <a:txBody>
                    <a:bodyPr/>
                    <a:lstStyle/>
                    <a:p>
                      <a:pPr marL="173736" marR="0">
                        <a:spcBef>
                          <a:spcPts val="0"/>
                        </a:spcBef>
                        <a:spcAft>
                          <a:spcPts val="0"/>
                        </a:spcAft>
                      </a:pPr>
                      <a:r>
                        <a:rPr lang="en-US" sz="1400" b="0">
                          <a:effectLst/>
                          <a:latin typeface="+mn-lt"/>
                          <a:ea typeface="Calibri" panose="020F0502020204030204" pitchFamily="34" charset="0"/>
                          <a:cs typeface="Times New Roman" panose="02020603050405020304" pitchFamily="18" charset="0"/>
                        </a:rPr>
                        <a:t>Prevented from providing quality care</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8</a:t>
                      </a:r>
                    </a:p>
                  </a:txBody>
                  <a:tcPr marL="0" marR="0" marT="0" marB="0" anchor="ctr"/>
                </a:tc>
                <a:tc>
                  <a:txBody>
                    <a:bodyPr/>
                    <a:lstStyle/>
                    <a:p>
                      <a:pPr marL="0" marR="0" algn="ctr">
                        <a:spcBef>
                          <a:spcPts val="0"/>
                        </a:spcBef>
                        <a:spcAft>
                          <a:spcPts val="0"/>
                        </a:spcAft>
                      </a:pPr>
                      <a:endParaRPr lang="en-US" sz="1400" b="0">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-5</a:t>
                      </a:r>
                    </a:p>
                  </a:txBody>
                  <a:tcPr marL="0" marR="0" marT="0" marB="0" anchor="ctr"/>
                </a:tc>
                <a:extLst>
                  <a:ext uri="{0D108BD9-81ED-4DB2-BD59-A6C34878D82A}">
                    <a16:rowId xmlns:a16="http://schemas.microsoft.com/office/drawing/2014/main" val="960563274"/>
                  </a:ext>
                </a:extLst>
              </a:tr>
              <a:tr h="313944">
                <a:tc>
                  <a:txBody>
                    <a:bodyPr/>
                    <a:lstStyle/>
                    <a:p>
                      <a:pPr marL="173736" marR="0">
                        <a:spcBef>
                          <a:spcPts val="0"/>
                        </a:spcBef>
                        <a:spcAft>
                          <a:spcPts val="0"/>
                        </a:spcAft>
                      </a:pPr>
                      <a:r>
                        <a:rPr lang="en-US" sz="1400" b="0">
                          <a:effectLst/>
                          <a:latin typeface="+mn-lt"/>
                          <a:ea typeface="Calibri" panose="020F0502020204030204" pitchFamily="34" charset="0"/>
                          <a:cs typeface="Times New Roman" panose="02020603050405020304" pitchFamily="18" charset="0"/>
                        </a:rPr>
                        <a:t>Poor working conditions</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7</a:t>
                      </a:r>
                    </a:p>
                  </a:txBody>
                  <a:tcPr marL="0" marR="0" marT="0" marB="0" anchor="ctr"/>
                </a:tc>
                <a:tc>
                  <a:txBody>
                    <a:bodyPr/>
                    <a:lstStyle/>
                    <a:p>
                      <a:pPr marL="0" marR="0" algn="ctr">
                        <a:spcBef>
                          <a:spcPts val="0"/>
                        </a:spcBef>
                        <a:spcAft>
                          <a:spcPts val="0"/>
                        </a:spcAft>
                      </a:pPr>
                      <a:endParaRPr lang="en-US" sz="1400" b="0">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extLst>
                  <a:ext uri="{0D108BD9-81ED-4DB2-BD59-A6C34878D82A}">
                    <a16:rowId xmlns:a16="http://schemas.microsoft.com/office/drawing/2014/main" val="2838454924"/>
                  </a:ext>
                </a:extLst>
              </a:tr>
              <a:tr h="313944">
                <a:tc>
                  <a:txBody>
                    <a:bodyPr/>
                    <a:lstStyle/>
                    <a:p>
                      <a:pPr marL="173736" marR="0">
                        <a:spcBef>
                          <a:spcPts val="0"/>
                        </a:spcBef>
                        <a:spcAft>
                          <a:spcPts val="0"/>
                        </a:spcAft>
                      </a:pPr>
                      <a:r>
                        <a:rPr lang="en-US" sz="1400" b="0">
                          <a:effectLst/>
                          <a:latin typeface="+mn-lt"/>
                          <a:ea typeface="Calibri" panose="020F0502020204030204" pitchFamily="34" charset="0"/>
                          <a:cs typeface="Times New Roman" panose="02020603050405020304" pitchFamily="18" charset="0"/>
                        </a:rPr>
                        <a:t>Becoming an NP / Back to school</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5</a:t>
                      </a:r>
                    </a:p>
                  </a:txBody>
                  <a:tcPr marL="0" marR="0" marT="0" marB="0" anchor="ctr"/>
                </a:tc>
                <a:tc>
                  <a:txBody>
                    <a:bodyPr/>
                    <a:lstStyle/>
                    <a:p>
                      <a:pPr marL="0" marR="0" algn="ctr">
                        <a:spcBef>
                          <a:spcPts val="0"/>
                        </a:spcBef>
                        <a:spcAft>
                          <a:spcPts val="0"/>
                        </a:spcAft>
                      </a:pPr>
                      <a:endParaRPr lang="en-US" sz="1400" b="0">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NA</a:t>
                      </a:r>
                    </a:p>
                  </a:txBody>
                  <a:tcPr marL="0" marR="0" marT="0" marB="0" anchor="ctr"/>
                </a:tc>
                <a:extLst>
                  <a:ext uri="{0D108BD9-81ED-4DB2-BD59-A6C34878D82A}">
                    <a16:rowId xmlns:a16="http://schemas.microsoft.com/office/drawing/2014/main" val="1008733890"/>
                  </a:ext>
                </a:extLst>
              </a:tr>
              <a:tr h="313944">
                <a:tc>
                  <a:txBody>
                    <a:bodyPr/>
                    <a:lstStyle/>
                    <a:p>
                      <a:pPr marL="173736" marR="0">
                        <a:spcBef>
                          <a:spcPts val="0"/>
                        </a:spcBef>
                        <a:spcAft>
                          <a:spcPts val="0"/>
                        </a:spcAft>
                      </a:pPr>
                      <a:r>
                        <a:rPr lang="en-US" sz="1400" b="0">
                          <a:effectLst/>
                          <a:latin typeface="+mn-lt"/>
                          <a:ea typeface="Calibri" panose="020F0502020204030204" pitchFamily="34" charset="0"/>
                          <a:cs typeface="Times New Roman" panose="02020603050405020304" pitchFamily="18" charset="0"/>
                        </a:rPr>
                        <a:t>Lack of respect</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tc>
                  <a:txBody>
                    <a:bodyPr/>
                    <a:lstStyle/>
                    <a:p>
                      <a:pPr marL="0" marR="0" algn="ctr">
                        <a:spcBef>
                          <a:spcPts val="0"/>
                        </a:spcBef>
                        <a:spcAft>
                          <a:spcPts val="0"/>
                        </a:spcAft>
                      </a:pPr>
                      <a:endParaRPr lang="en-US" sz="1400" b="0">
                        <a:effectLst/>
                        <a:latin typeface="+mn-lt"/>
                        <a:ea typeface="Times New Roman" panose="02020603050405020304" pitchFamily="18" charset="0"/>
                        <a:cs typeface="Times New Roman" panose="02020603050405020304" pitchFamily="18" charset="0"/>
                      </a:endParaRPr>
                    </a:p>
                  </a:txBody>
                  <a:tcPr marL="0" marR="0" marT="0" marB="0" anchor="ctr">
                    <a:solidFill>
                      <a:schemeClr val="accent3"/>
                    </a:solidFill>
                  </a:tcP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extLst>
                  <a:ext uri="{0D108BD9-81ED-4DB2-BD59-A6C34878D82A}">
                    <a16:rowId xmlns:a16="http://schemas.microsoft.com/office/drawing/2014/main" val="4086861132"/>
                  </a:ext>
                </a:extLst>
              </a:tr>
            </a:tbl>
          </a:graphicData>
        </a:graphic>
      </p:graphicFrame>
      <p:sp>
        <p:nvSpPr>
          <p:cNvPr id="6" name="TextBox 5">
            <a:extLst>
              <a:ext uri="{FF2B5EF4-FFF2-40B4-BE49-F238E27FC236}">
                <a16:creationId xmlns:a16="http://schemas.microsoft.com/office/drawing/2014/main" id="{A9BEFD66-8DC1-4E34-BBF3-378269F6D557}"/>
              </a:ext>
            </a:extLst>
          </p:cNvPr>
          <p:cNvSpPr txBox="1"/>
          <p:nvPr/>
        </p:nvSpPr>
        <p:spPr>
          <a:xfrm>
            <a:off x="333375" y="1103977"/>
            <a:ext cx="2171700" cy="646331"/>
          </a:xfrm>
          <a:prstGeom prst="rect">
            <a:avLst/>
          </a:prstGeom>
          <a:noFill/>
        </p:spPr>
        <p:txBody>
          <a:bodyPr wrap="square" lIns="0" tIns="0" rIns="0" bIns="0" rtlCol="0">
            <a:spAutoFit/>
          </a:bodyPr>
          <a:lstStyle/>
          <a:p>
            <a:pPr algn="ctr"/>
            <a:r>
              <a:rPr lang="en-US" sz="1400" i="1"/>
              <a:t>Among those leaving nursing in two years or less,</a:t>
            </a:r>
          </a:p>
          <a:p>
            <a:pPr algn="ctr"/>
            <a:r>
              <a:rPr lang="en-US" sz="1400" i="1"/>
              <a:t>N=102</a:t>
            </a:r>
          </a:p>
        </p:txBody>
      </p:sp>
      <p:sp>
        <p:nvSpPr>
          <p:cNvPr id="8" name="TextBox 7">
            <a:extLst>
              <a:ext uri="{FF2B5EF4-FFF2-40B4-BE49-F238E27FC236}">
                <a16:creationId xmlns:a16="http://schemas.microsoft.com/office/drawing/2014/main" id="{91BAA22E-37CD-4008-8877-F3DFE05A16B7}"/>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Responses under 4% are not shown. Multiple responses accepted, so equals more than 100%.</a:t>
            </a:r>
          </a:p>
        </p:txBody>
      </p:sp>
    </p:spTree>
    <p:extLst>
      <p:ext uri="{BB962C8B-B14F-4D97-AF65-F5344CB8AC3E}">
        <p14:creationId xmlns:p14="http://schemas.microsoft.com/office/powerpoint/2010/main" val="3428136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6-in-10 nurses planning to leave in 2 years or less are retiring; another 20% plan to find a job outside of health care.</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Q42: Which, if any, of the following describe your plans for after you leave the field of nursing? Please select all that apply.</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841162916"/>
              </p:ext>
            </p:extLst>
          </p:nvPr>
        </p:nvGraphicFramePr>
        <p:xfrm>
          <a:off x="458724" y="1107995"/>
          <a:ext cx="3657600" cy="5137355"/>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1027471">
                <a:tc>
                  <a:txBody>
                    <a:bodyPr/>
                    <a:lstStyle/>
                    <a:p>
                      <a:pPr algn="r"/>
                      <a:r>
                        <a:rPr lang="en-US" sz="1400" b="0">
                          <a:solidFill>
                            <a:schemeClr val="tx1"/>
                          </a:solidFill>
                          <a:latin typeface="Segoe UI" panose="020B0502040204020203" pitchFamily="34" charset="0"/>
                          <a:cs typeface="Segoe UI" panose="020B0502040204020203" pitchFamily="34" charset="0"/>
                        </a:rPr>
                        <a:t>Retiring</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027471">
                <a:tc>
                  <a:txBody>
                    <a:bodyPr/>
                    <a:lstStyle/>
                    <a:p>
                      <a:pPr algn="r"/>
                      <a:r>
                        <a:rPr lang="en-US" sz="1400" b="0">
                          <a:solidFill>
                            <a:schemeClr val="tx1"/>
                          </a:solidFill>
                          <a:latin typeface="Segoe UI" panose="020B0502040204020203" pitchFamily="34" charset="0"/>
                          <a:cs typeface="Segoe UI" panose="020B0502040204020203" pitchFamily="34" charset="0"/>
                        </a:rPr>
                        <a:t>Another job outside of the field of health care</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0274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Segoe UI" panose="020B0502040204020203" pitchFamily="34" charset="0"/>
                          <a:cs typeface="Segoe UI" panose="020B0502040204020203" pitchFamily="34" charset="0"/>
                        </a:rPr>
                        <a:t>Another job in the health care industry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10274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Segoe UI" panose="020B0502040204020203" pitchFamily="34" charset="0"/>
                          <a:cs typeface="Segoe UI" panose="020B0502040204020203" pitchFamily="34" charset="0"/>
                        </a:rPr>
                        <a:t>Back to school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r h="1027471">
                <a:tc>
                  <a:txBody>
                    <a:bodyPr/>
                    <a:lstStyle/>
                    <a:p>
                      <a:pPr algn="r"/>
                      <a:r>
                        <a:rPr lang="en-US" sz="1400" b="0">
                          <a:solidFill>
                            <a:schemeClr val="tx1"/>
                          </a:solidFill>
                          <a:latin typeface="Segoe UI" panose="020B0502040204020203" pitchFamily="34" charset="0"/>
                          <a:cs typeface="Segoe UI" panose="020B0502040204020203" pitchFamily="34" charset="0"/>
                        </a:rPr>
                        <a:t>Full-time at-home caregiver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5569175"/>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None of the above / Not sure. Multiple responses accepted, so equals more than 100%.</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2281497214"/>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D38AF9C-5E45-4B5F-962F-801F221168A6}"/>
              </a:ext>
            </a:extLst>
          </p:cNvPr>
          <p:cNvSpPr txBox="1"/>
          <p:nvPr/>
        </p:nvSpPr>
        <p:spPr>
          <a:xfrm>
            <a:off x="333375" y="1103977"/>
            <a:ext cx="2171700" cy="646331"/>
          </a:xfrm>
          <a:prstGeom prst="rect">
            <a:avLst/>
          </a:prstGeom>
          <a:noFill/>
        </p:spPr>
        <p:txBody>
          <a:bodyPr wrap="square" lIns="0" tIns="0" rIns="0" bIns="0" rtlCol="0">
            <a:spAutoFit/>
          </a:bodyPr>
          <a:lstStyle/>
          <a:p>
            <a:pPr algn="ctr"/>
            <a:r>
              <a:rPr lang="en-US" sz="1400" i="1"/>
              <a:t>Among those leaving nursing in two years or less,</a:t>
            </a:r>
          </a:p>
          <a:p>
            <a:pPr algn="ctr"/>
            <a:r>
              <a:rPr lang="en-US" sz="1400" i="1"/>
              <a:t>N=102</a:t>
            </a:r>
          </a:p>
        </p:txBody>
      </p:sp>
    </p:spTree>
    <p:extLst>
      <p:ext uri="{BB962C8B-B14F-4D97-AF65-F5344CB8AC3E}">
        <p14:creationId xmlns:p14="http://schemas.microsoft.com/office/powerpoint/2010/main" val="39104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i="1"/>
              <a:t>Patient limits </a:t>
            </a:r>
            <a:r>
              <a:rPr lang="en-US"/>
              <a:t>and </a:t>
            </a:r>
            <a:r>
              <a:rPr lang="en-US" i="1"/>
              <a:t>raises</a:t>
            </a:r>
            <a:r>
              <a:rPr lang="en-US"/>
              <a:t> could persuade nurses to keep working.</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Q44: If your employer offered the following benefits, which, if any, would persuade you to continue working as a nurse? Please select all that apply.</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4157842312"/>
              </p:ext>
            </p:extLst>
          </p:nvPr>
        </p:nvGraphicFramePr>
        <p:xfrm>
          <a:off x="458724" y="1107994"/>
          <a:ext cx="3657600" cy="5133339"/>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5703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Segoe UI" panose="020B0502040204020203" pitchFamily="34" charset="0"/>
                          <a:cs typeface="Segoe UI" panose="020B0502040204020203" pitchFamily="34" charset="0"/>
                        </a:rPr>
                        <a:t>Salary increases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64082"/>
                  </a:ext>
                </a:extLst>
              </a:tr>
              <a:tr h="570371">
                <a:tc>
                  <a:txBody>
                    <a:bodyPr/>
                    <a:lstStyle/>
                    <a:p>
                      <a:pPr algn="r"/>
                      <a:r>
                        <a:rPr lang="en-US" sz="1400" b="0">
                          <a:solidFill>
                            <a:schemeClr val="tx1"/>
                          </a:solidFill>
                          <a:latin typeface="Segoe UI" panose="020B0502040204020203" pitchFamily="34" charset="0"/>
                          <a:cs typeface="Segoe UI" panose="020B0502040204020203" pitchFamily="34" charset="0"/>
                        </a:rPr>
                        <a:t>Limits on the number of </a:t>
                      </a:r>
                      <a:br>
                        <a:rPr lang="en-US" sz="1400" b="0">
                          <a:solidFill>
                            <a:schemeClr val="tx1"/>
                          </a:solidFill>
                          <a:latin typeface="Segoe UI" panose="020B0502040204020203" pitchFamily="34" charset="0"/>
                          <a:cs typeface="Segoe UI" panose="020B0502040204020203" pitchFamily="34" charset="0"/>
                        </a:rPr>
                      </a:br>
                      <a:r>
                        <a:rPr lang="en-US" sz="1400" b="0">
                          <a:solidFill>
                            <a:schemeClr val="tx1"/>
                          </a:solidFill>
                          <a:latin typeface="Segoe UI" panose="020B0502040204020203" pitchFamily="34" charset="0"/>
                          <a:cs typeface="Segoe UI" panose="020B0502040204020203" pitchFamily="34" charset="0"/>
                        </a:rPr>
                        <a:t>patients that can be seen at once</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570371">
                <a:tc>
                  <a:txBody>
                    <a:bodyPr/>
                    <a:lstStyle/>
                    <a:p>
                      <a:pPr algn="r"/>
                      <a:r>
                        <a:rPr lang="en-US" sz="1400" b="0">
                          <a:solidFill>
                            <a:schemeClr val="tx1"/>
                          </a:solidFill>
                          <a:latin typeface="Segoe UI" panose="020B0502040204020203" pitchFamily="34" charset="0"/>
                          <a:cs typeface="Segoe UI" panose="020B0502040204020203" pitchFamily="34" charset="0"/>
                        </a:rPr>
                        <a:t>Enough ancillary staff</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947815"/>
                  </a:ext>
                </a:extLst>
              </a:tr>
              <a:tr h="5703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Segoe UI" panose="020B0502040204020203" pitchFamily="34" charset="0"/>
                          <a:cs typeface="Segoe UI" panose="020B0502040204020203" pitchFamily="34" charset="0"/>
                        </a:rPr>
                        <a:t>Pension benefits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570371">
                <a:tc>
                  <a:txBody>
                    <a:bodyPr/>
                    <a:lstStyle/>
                    <a:p>
                      <a:pPr algn="r"/>
                      <a:r>
                        <a:rPr lang="en-US" sz="1400" b="0">
                          <a:solidFill>
                            <a:schemeClr val="tx1"/>
                          </a:solidFill>
                          <a:latin typeface="Segoe UI" panose="020B0502040204020203" pitchFamily="34" charset="0"/>
                          <a:cs typeface="Segoe UI" panose="020B0502040204020203" pitchFamily="34" charset="0"/>
                        </a:rPr>
                        <a:t>Favorable time off benefits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r h="5703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Segoe UI" panose="020B0502040204020203" pitchFamily="34" charset="0"/>
                          <a:cs typeface="Segoe UI" panose="020B0502040204020203" pitchFamily="34" charset="0"/>
                        </a:rPr>
                        <a:t>Set schedules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5569175"/>
                  </a:ext>
                </a:extLst>
              </a:tr>
              <a:tr h="5703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Segoe UI" panose="020B0502040204020203" pitchFamily="34" charset="0"/>
                          <a:cs typeface="Segoe UI" panose="020B0502040204020203" pitchFamily="34" charset="0"/>
                        </a:rPr>
                        <a:t>Loan forgiveness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0256620"/>
                  </a:ext>
                </a:extLst>
              </a:tr>
              <a:tr h="570371">
                <a:tc>
                  <a:txBody>
                    <a:bodyPr/>
                    <a:lstStyle/>
                    <a:p>
                      <a:pPr algn="r"/>
                      <a:r>
                        <a:rPr lang="en-US" sz="1400" b="0">
                          <a:solidFill>
                            <a:schemeClr val="tx1"/>
                          </a:solidFill>
                          <a:latin typeface="Segoe UI" panose="020B0502040204020203" pitchFamily="34" charset="0"/>
                          <a:cs typeface="Segoe UI" panose="020B0502040204020203" pitchFamily="34" charset="0"/>
                        </a:rPr>
                        <a:t>Full-time health benefits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831092"/>
                  </a:ext>
                </a:extLst>
              </a:tr>
              <a:tr h="570371">
                <a:tc>
                  <a:txBody>
                    <a:bodyPr/>
                    <a:lstStyle/>
                    <a:p>
                      <a:pPr algn="r"/>
                      <a:r>
                        <a:rPr lang="en-US" sz="1400" b="0">
                          <a:solidFill>
                            <a:schemeClr val="tx1"/>
                          </a:solidFill>
                          <a:latin typeface="Segoe UI" panose="020B0502040204020203" pitchFamily="34" charset="0"/>
                          <a:cs typeface="Segoe UI" panose="020B0502040204020203" pitchFamily="34" charset="0"/>
                        </a:rPr>
                        <a:t>None of the above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9206809"/>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45351"/>
            <a:ext cx="11274552" cy="197152"/>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 / Other</a:t>
            </a:r>
          </a:p>
          <a:p>
            <a:pPr algn="r"/>
            <a:r>
              <a:rPr lang="en-US" sz="1000">
                <a:solidFill>
                  <a:schemeClr val="bg1">
                    <a:lumMod val="50000"/>
                  </a:schemeClr>
                </a:solidFill>
                <a:latin typeface="Segoe UI" panose="020B0502040204020203" pitchFamily="34" charset="0"/>
                <a:cs typeface="Segoe UI" panose="020B0502040204020203" pitchFamily="34" charset="0"/>
              </a:rPr>
              <a:t>Multiple responses accepted, so equals more than 100%.</a:t>
            </a:r>
          </a:p>
          <a:p>
            <a:pPr algn="r"/>
            <a:endParaRPr lang="en-US" sz="1000">
              <a:solidFill>
                <a:schemeClr val="bg1">
                  <a:lumMod val="50000"/>
                </a:schemeClr>
              </a:solidFill>
              <a:latin typeface="Segoe UI" panose="020B0502040204020203" pitchFamily="34" charset="0"/>
              <a:cs typeface="Segoe UI" panose="020B0502040204020203" pitchFamily="34" charset="0"/>
            </a:endParaRP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847250405"/>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D38AF9C-5E45-4B5F-962F-801F221168A6}"/>
              </a:ext>
            </a:extLst>
          </p:cNvPr>
          <p:cNvSpPr txBox="1"/>
          <p:nvPr/>
        </p:nvSpPr>
        <p:spPr>
          <a:xfrm>
            <a:off x="166754" y="990763"/>
            <a:ext cx="2159987" cy="646331"/>
          </a:xfrm>
          <a:prstGeom prst="rect">
            <a:avLst/>
          </a:prstGeom>
          <a:noFill/>
        </p:spPr>
        <p:txBody>
          <a:bodyPr wrap="square" lIns="0" tIns="0" rIns="0" bIns="0" rtlCol="0">
            <a:spAutoFit/>
          </a:bodyPr>
          <a:lstStyle/>
          <a:p>
            <a:pPr algn="ctr"/>
            <a:r>
              <a:rPr lang="en-US" sz="1400" i="1"/>
              <a:t>Among those leaving nursing in two years or less,</a:t>
            </a:r>
          </a:p>
          <a:p>
            <a:pPr algn="ctr"/>
            <a:r>
              <a:rPr lang="en-US" sz="1400" i="1"/>
              <a:t>N=102</a:t>
            </a:r>
          </a:p>
        </p:txBody>
      </p:sp>
    </p:spTree>
    <p:extLst>
      <p:ext uri="{BB962C8B-B14F-4D97-AF65-F5344CB8AC3E}">
        <p14:creationId xmlns:p14="http://schemas.microsoft.com/office/powerpoint/2010/main" val="275222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6CB712-899A-40A6-9B55-B2AF4C07424F}"/>
              </a:ext>
            </a:extLst>
          </p:cNvPr>
          <p:cNvSpPr>
            <a:spLocks noGrp="1"/>
          </p:cNvSpPr>
          <p:nvPr>
            <p:ph type="title"/>
          </p:nvPr>
        </p:nvSpPr>
        <p:spPr/>
        <p:txBody>
          <a:bodyPr/>
          <a:lstStyle/>
          <a:p>
            <a:r>
              <a:rPr lang="en-US" i="1"/>
              <a:t>Understaffing </a:t>
            </a:r>
            <a:r>
              <a:rPr lang="en-US"/>
              <a:t>is the top reason RNs left </a:t>
            </a:r>
            <a:r>
              <a:rPr lang="en-US" dirty="0"/>
              <a:t>hospital </a:t>
            </a:r>
            <a:r>
              <a:rPr lang="en-US"/>
              <a:t>bedside nursing. </a:t>
            </a:r>
          </a:p>
        </p:txBody>
      </p:sp>
      <p:sp>
        <p:nvSpPr>
          <p:cNvPr id="2" name="Text Placeholder 1">
            <a:extLst>
              <a:ext uri="{FF2B5EF4-FFF2-40B4-BE49-F238E27FC236}">
                <a16:creationId xmlns:a16="http://schemas.microsoft.com/office/drawing/2014/main" id="{0BD852C9-4989-47DA-BCD6-ADF40753095B}"/>
              </a:ext>
            </a:extLst>
          </p:cNvPr>
          <p:cNvSpPr>
            <a:spLocks noGrp="1"/>
          </p:cNvSpPr>
          <p:nvPr>
            <p:ph type="body" sz="quarter" idx="11"/>
          </p:nvPr>
        </p:nvSpPr>
        <p:spPr/>
        <p:txBody>
          <a:bodyPr/>
          <a:lstStyle/>
          <a:p>
            <a:r>
              <a:rPr lang="en-US"/>
              <a:t>Q45: [AMONG THOSE NOT WORKING IN A HOSPITAL, N=191] Have you ever worked in a hospital setting? </a:t>
            </a:r>
            <a:br>
              <a:rPr lang="en-US"/>
            </a:br>
            <a:r>
              <a:rPr lang="en-US"/>
              <a:t>AND Q46: [IF YES, N=151] What is the main reason you stopped working in a hospital? </a:t>
            </a:r>
          </a:p>
        </p:txBody>
      </p:sp>
      <p:graphicFrame>
        <p:nvGraphicFramePr>
          <p:cNvPr id="9" name="Table 8">
            <a:extLst>
              <a:ext uri="{FF2B5EF4-FFF2-40B4-BE49-F238E27FC236}">
                <a16:creationId xmlns:a16="http://schemas.microsoft.com/office/drawing/2014/main" id="{743A275B-09DA-4009-9E72-E4719C370A08}"/>
              </a:ext>
            </a:extLst>
          </p:cNvPr>
          <p:cNvGraphicFramePr>
            <a:graphicFrameLocks noGrp="1"/>
          </p:cNvGraphicFramePr>
          <p:nvPr>
            <p:extLst>
              <p:ext uri="{D42A27DB-BD31-4B8C-83A1-F6EECF244321}">
                <p14:modId xmlns:p14="http://schemas.microsoft.com/office/powerpoint/2010/main" val="3420948308"/>
              </p:ext>
            </p:extLst>
          </p:nvPr>
        </p:nvGraphicFramePr>
        <p:xfrm>
          <a:off x="6028841" y="1231751"/>
          <a:ext cx="5704435" cy="3175225"/>
        </p:xfrm>
        <a:graphic>
          <a:graphicData uri="http://schemas.openxmlformats.org/drawingml/2006/table">
            <a:tbl>
              <a:tblPr firstRow="1" bandRow="1">
                <a:tableStyleId>{69012ECD-51FC-41F1-AA8D-1B2483CD663E}</a:tableStyleId>
              </a:tblPr>
              <a:tblGrid>
                <a:gridCol w="4973692">
                  <a:extLst>
                    <a:ext uri="{9D8B030D-6E8A-4147-A177-3AD203B41FA5}">
                      <a16:colId xmlns:a16="http://schemas.microsoft.com/office/drawing/2014/main" val="2887700242"/>
                    </a:ext>
                  </a:extLst>
                </a:gridCol>
                <a:gridCol w="730743">
                  <a:extLst>
                    <a:ext uri="{9D8B030D-6E8A-4147-A177-3AD203B41FA5}">
                      <a16:colId xmlns:a16="http://schemas.microsoft.com/office/drawing/2014/main" val="4277025394"/>
                    </a:ext>
                  </a:extLst>
                </a:gridCol>
              </a:tblGrid>
              <a:tr h="297970">
                <a:tc gridSpan="2">
                  <a:txBody>
                    <a:bodyPr/>
                    <a:lstStyle/>
                    <a:p>
                      <a:pPr algn="ctr"/>
                      <a:r>
                        <a:rPr lang="en-US" sz="1400"/>
                        <a:t>Reason for No Longer Working in Hospital </a:t>
                      </a:r>
                    </a:p>
                    <a:p>
                      <a:pPr algn="ctr"/>
                      <a:r>
                        <a:rPr lang="en-US" sz="1200"/>
                        <a:t>[Among those who used to work in a hospital; N=151]</a:t>
                      </a:r>
                      <a:endParaRPr lang="en-US" sz="1200" dirty="0"/>
                    </a:p>
                  </a:txBody>
                  <a:tcPr marL="45720" marR="45720"/>
                </a:tc>
                <a:tc hMerge="1">
                  <a:txBody>
                    <a:bodyPr/>
                    <a:lstStyle/>
                    <a:p>
                      <a:pPr algn="ctr"/>
                      <a:endParaRPr lang="en-US" sz="1400"/>
                    </a:p>
                  </a:txBody>
                  <a:tcPr marL="45720" marR="45720"/>
                </a:tc>
                <a:extLst>
                  <a:ext uri="{0D108BD9-81ED-4DB2-BD59-A6C34878D82A}">
                    <a16:rowId xmlns:a16="http://schemas.microsoft.com/office/drawing/2014/main" val="300615034"/>
                  </a:ext>
                </a:extLst>
              </a:tr>
              <a:tr h="0">
                <a:tc>
                  <a:txBody>
                    <a:bodyPr/>
                    <a:lstStyle/>
                    <a:p>
                      <a:pPr marL="173990" marR="0" lvl="0" indent="0" algn="l" defTabSz="914400" rtl="0" eaLnBrk="1" fontAlgn="auto" latinLnBrk="0" hangingPunct="1">
                        <a:lnSpc>
                          <a:spcPct val="100000"/>
                        </a:lnSpc>
                        <a:spcBef>
                          <a:spcPts val="0"/>
                        </a:spcBef>
                        <a:spcAft>
                          <a:spcPts val="0"/>
                        </a:spcAft>
                        <a:buClrTx/>
                        <a:buSzTx/>
                        <a:buFontTx/>
                        <a:buNone/>
                        <a:tabLst/>
                        <a:defRPr/>
                      </a:pPr>
                      <a:r>
                        <a:rPr lang="en-US" sz="1400">
                          <a:effectLst/>
                        </a:rPr>
                        <a:t>Understaffing / Unsafe staffing / </a:t>
                      </a:r>
                    </a:p>
                    <a:p>
                      <a:pPr marL="173990" marR="0" lvl="0" indent="0" algn="l" defTabSz="914400" rtl="0" eaLnBrk="1" fontAlgn="auto" latinLnBrk="0" hangingPunct="1">
                        <a:lnSpc>
                          <a:spcPct val="100000"/>
                        </a:lnSpc>
                        <a:spcBef>
                          <a:spcPts val="0"/>
                        </a:spcBef>
                        <a:spcAft>
                          <a:spcPts val="0"/>
                        </a:spcAft>
                        <a:buClrTx/>
                        <a:buSzTx/>
                        <a:buFontTx/>
                        <a:buNone/>
                        <a:tabLst/>
                        <a:defRPr/>
                      </a:pPr>
                      <a:r>
                        <a:rPr lang="en-US" sz="1400">
                          <a:effectLst/>
                        </a:rPr>
                        <a:t>Nurse to patient ratios / Too many patients</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tabLst>
                          <a:tab pos="548640" algn="r"/>
                        </a:tabLst>
                      </a:pPr>
                      <a:r>
                        <a:rPr lang="en-US" sz="1400">
                          <a:effectLst/>
                        </a:rPr>
                        <a:t>   26%</a:t>
                      </a:r>
                      <a:endParaRPr lang="en-US" sz="14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65964820"/>
                  </a:ext>
                </a:extLst>
              </a:tr>
              <a:tr h="322975">
                <a:tc>
                  <a:txBody>
                    <a:bodyPr/>
                    <a:lstStyle/>
                    <a:p>
                      <a:pPr marL="173990" marR="0" indent="0">
                        <a:spcBef>
                          <a:spcPts val="0"/>
                        </a:spcBef>
                        <a:spcAft>
                          <a:spcPts val="0"/>
                        </a:spcAft>
                      </a:pPr>
                      <a:r>
                        <a:rPr lang="en-US" sz="1400">
                          <a:effectLst/>
                        </a:rPr>
                        <a:t>Work hours / Overtime / Schedule</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tabLst>
                          <a:tab pos="548640" algn="r"/>
                        </a:tabLst>
                      </a:pPr>
                      <a:r>
                        <a:rPr lang="en-US" sz="1400">
                          <a:effectLst/>
                        </a:rPr>
                        <a:t>12</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15666637"/>
                  </a:ext>
                </a:extLst>
              </a:tr>
              <a:tr h="322975">
                <a:tc>
                  <a:txBody>
                    <a:bodyPr/>
                    <a:lstStyle/>
                    <a:p>
                      <a:pPr marL="173990" marR="0" indent="0">
                        <a:spcBef>
                          <a:spcPts val="0"/>
                        </a:spcBef>
                        <a:spcAft>
                          <a:spcPts val="0"/>
                        </a:spcAft>
                      </a:pPr>
                      <a:r>
                        <a:rPr lang="en-US" sz="1400">
                          <a:effectLst/>
                        </a:rPr>
                        <a:t>Shift to other personal care setting (home care, school nurse)</a:t>
                      </a:r>
                      <a:endParaRPr lang="en-US"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tabLst>
                          <a:tab pos="548640" algn="r"/>
                        </a:tabLst>
                      </a:pPr>
                      <a:r>
                        <a:rPr lang="en-US" sz="1400">
                          <a:effectLst/>
                        </a:rPr>
                        <a:t>9</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20606674"/>
                  </a:ext>
                </a:extLst>
              </a:tr>
              <a:tr h="322975">
                <a:tc>
                  <a:txBody>
                    <a:bodyPr/>
                    <a:lstStyle/>
                    <a:p>
                      <a:pPr marL="173990" marR="0" indent="0">
                        <a:spcBef>
                          <a:spcPts val="0"/>
                        </a:spcBef>
                        <a:spcAft>
                          <a:spcPts val="0"/>
                        </a:spcAft>
                      </a:pPr>
                      <a:r>
                        <a:rPr lang="en-US" sz="1400">
                          <a:effectLst/>
                        </a:rPr>
                        <a:t>Burnout / Exhaustion / Stress</a:t>
                      </a:r>
                      <a:endParaRPr lang="en-US"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tabLst>
                          <a:tab pos="548640" algn="r"/>
                        </a:tabLst>
                      </a:pPr>
                      <a:r>
                        <a:rPr lang="en-US" sz="1400">
                          <a:effectLst/>
                        </a:rPr>
                        <a:t>7</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24341144"/>
                  </a:ext>
                </a:extLst>
              </a:tr>
              <a:tr h="322975">
                <a:tc>
                  <a:txBody>
                    <a:bodyPr/>
                    <a:lstStyle/>
                    <a:p>
                      <a:pPr marL="173990" marR="0" indent="0">
                        <a:spcBef>
                          <a:spcPts val="0"/>
                        </a:spcBef>
                        <a:spcAft>
                          <a:spcPts val="0"/>
                        </a:spcAft>
                      </a:pPr>
                      <a:r>
                        <a:rPr lang="en-US" sz="1400">
                          <a:effectLst/>
                        </a:rPr>
                        <a:t>Poor management</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tabLst>
                          <a:tab pos="548640" algn="r"/>
                        </a:tabLst>
                      </a:pPr>
                      <a:r>
                        <a:rPr lang="en-US" sz="1400">
                          <a:effectLst/>
                        </a:rPr>
                        <a:t>7</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37797653"/>
                  </a:ext>
                </a:extLst>
              </a:tr>
              <a:tr h="322975">
                <a:tc>
                  <a:txBody>
                    <a:bodyPr/>
                    <a:lstStyle/>
                    <a:p>
                      <a:pPr marL="173990" marR="0" indent="0">
                        <a:spcBef>
                          <a:spcPts val="0"/>
                        </a:spcBef>
                        <a:spcAft>
                          <a:spcPts val="0"/>
                        </a:spcAft>
                      </a:pPr>
                      <a:r>
                        <a:rPr lang="en-US" sz="1400">
                          <a:effectLst/>
                        </a:rPr>
                        <a:t>Career advancement (APRN, NP)</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tabLst>
                          <a:tab pos="548640" algn="r"/>
                        </a:tabLst>
                      </a:pPr>
                      <a:r>
                        <a:rPr lang="en-US" sz="1400">
                          <a:effectLst/>
                        </a:rPr>
                        <a:t>6</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3937247"/>
                  </a:ext>
                </a:extLst>
              </a:tr>
              <a:tr h="322975">
                <a:tc>
                  <a:txBody>
                    <a:bodyPr/>
                    <a:lstStyle/>
                    <a:p>
                      <a:pPr marL="173990" marR="0" lvl="0" indent="0" algn="l" defTabSz="914400" rtl="0" eaLnBrk="1" fontAlgn="auto" latinLnBrk="0" hangingPunct="1">
                        <a:lnSpc>
                          <a:spcPct val="100000"/>
                        </a:lnSpc>
                        <a:spcBef>
                          <a:spcPts val="0"/>
                        </a:spcBef>
                        <a:spcAft>
                          <a:spcPts val="0"/>
                        </a:spcAft>
                        <a:buClrTx/>
                        <a:buSzTx/>
                        <a:buFontTx/>
                        <a:buNone/>
                        <a:tabLst/>
                        <a:defRPr/>
                      </a:pPr>
                      <a:r>
                        <a:rPr lang="en-US" sz="1400">
                          <a:effectLst/>
                        </a:rPr>
                        <a:t>Family obligations</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tabLst>
                          <a:tab pos="548640" algn="r"/>
                        </a:tabLst>
                      </a:pPr>
                      <a:r>
                        <a:rPr lang="en-US" sz="1400">
                          <a:effectLst/>
                        </a:rPr>
                        <a:t>5</a:t>
                      </a:r>
                      <a:endParaRPr lang="en-US" sz="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14367165"/>
                  </a:ext>
                </a:extLst>
              </a:tr>
              <a:tr h="322975">
                <a:tc>
                  <a:txBody>
                    <a:bodyPr/>
                    <a:lstStyle/>
                    <a:p>
                      <a:pPr marL="173990" marR="0" lvl="0" indent="0" algn="l" defTabSz="914400" rtl="0" eaLnBrk="1" fontAlgn="auto" latinLnBrk="0" hangingPunct="1">
                        <a:lnSpc>
                          <a:spcPct val="100000"/>
                        </a:lnSpc>
                        <a:spcBef>
                          <a:spcPts val="0"/>
                        </a:spcBef>
                        <a:spcAft>
                          <a:spcPts val="0"/>
                        </a:spcAft>
                        <a:buClrTx/>
                        <a:buSzTx/>
                        <a:buFontTx/>
                        <a:buNone/>
                        <a:tabLst/>
                        <a:defRPr/>
                      </a:pPr>
                      <a:r>
                        <a:rPr lang="en-US" sz="1400">
                          <a:effectLst/>
                        </a:rPr>
                        <a:t>Medical leave / Personal health reasons</a:t>
                      </a:r>
                      <a:endParaRPr lang="en-US"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tabLst>
                          <a:tab pos="548640" algn="r"/>
                        </a:tabLst>
                      </a:pPr>
                      <a:r>
                        <a:rPr lang="en-US" sz="1400">
                          <a:effectLst/>
                        </a:rPr>
                        <a:t>4</a:t>
                      </a:r>
                      <a:endParaRPr lang="en-US" sz="14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96595421"/>
                  </a:ext>
                </a:extLst>
              </a:tr>
            </a:tbl>
          </a:graphicData>
        </a:graphic>
      </p:graphicFrame>
      <p:graphicFrame>
        <p:nvGraphicFramePr>
          <p:cNvPr id="8" name="Table 7">
            <a:extLst>
              <a:ext uri="{FF2B5EF4-FFF2-40B4-BE49-F238E27FC236}">
                <a16:creationId xmlns:a16="http://schemas.microsoft.com/office/drawing/2014/main" id="{A098B054-E0F5-4976-A6D4-037FCE425632}"/>
              </a:ext>
            </a:extLst>
          </p:cNvPr>
          <p:cNvGraphicFramePr>
            <a:graphicFrameLocks noGrp="1"/>
          </p:cNvGraphicFramePr>
          <p:nvPr>
            <p:extLst>
              <p:ext uri="{D42A27DB-BD31-4B8C-83A1-F6EECF244321}">
                <p14:modId xmlns:p14="http://schemas.microsoft.com/office/powerpoint/2010/main" val="1556673037"/>
              </p:ext>
            </p:extLst>
          </p:nvPr>
        </p:nvGraphicFramePr>
        <p:xfrm>
          <a:off x="0" y="1586876"/>
          <a:ext cx="1828800" cy="4658474"/>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65720989"/>
                    </a:ext>
                  </a:extLst>
                </a:gridCol>
              </a:tblGrid>
              <a:tr h="2329237">
                <a:tc>
                  <a:txBody>
                    <a:bodyPr/>
                    <a:lstStyle/>
                    <a:p>
                      <a:pPr algn="r"/>
                      <a:r>
                        <a:rPr lang="en-US" sz="1400" b="0">
                          <a:solidFill>
                            <a:schemeClr val="tx1"/>
                          </a:solidFill>
                          <a:latin typeface="Segoe UI" panose="020B0502040204020203" pitchFamily="34" charset="0"/>
                          <a:cs typeface="Segoe UI" panose="020B0502040204020203" pitchFamily="34" charset="0"/>
                        </a:rPr>
                        <a:t>Yes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2329237">
                <a:tc>
                  <a:txBody>
                    <a:bodyPr/>
                    <a:lstStyle/>
                    <a:p>
                      <a:pPr algn="r"/>
                      <a:r>
                        <a:rPr lang="en-US" sz="1400" b="0">
                          <a:solidFill>
                            <a:schemeClr val="tx1"/>
                          </a:solidFill>
                          <a:latin typeface="Segoe UI" panose="020B0502040204020203" pitchFamily="34" charset="0"/>
                          <a:cs typeface="Segoe UI" panose="020B0502040204020203" pitchFamily="34" charset="0"/>
                        </a:rPr>
                        <a:t>No</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bl>
          </a:graphicData>
        </a:graphic>
      </p:graphicFrame>
      <p:graphicFrame>
        <p:nvGraphicFramePr>
          <p:cNvPr id="10" name="Chart Placeholder 6">
            <a:extLst>
              <a:ext uri="{FF2B5EF4-FFF2-40B4-BE49-F238E27FC236}">
                <a16:creationId xmlns:a16="http://schemas.microsoft.com/office/drawing/2014/main" id="{BE95C2EB-7B9B-4F1E-81CC-4A4926DC3D09}"/>
              </a:ext>
            </a:extLst>
          </p:cNvPr>
          <p:cNvGraphicFramePr>
            <a:graphicFrameLocks/>
          </p:cNvGraphicFramePr>
          <p:nvPr>
            <p:extLst>
              <p:ext uri="{D42A27DB-BD31-4B8C-83A1-F6EECF244321}">
                <p14:modId xmlns:p14="http://schemas.microsoft.com/office/powerpoint/2010/main" val="3515554277"/>
              </p:ext>
            </p:extLst>
          </p:nvPr>
        </p:nvGraphicFramePr>
        <p:xfrm>
          <a:off x="1828800" y="1586879"/>
          <a:ext cx="4114800" cy="465847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4A5747B5-4F6B-485E-A8BC-1F200BB270C3}"/>
              </a:ext>
            </a:extLst>
          </p:cNvPr>
          <p:cNvSpPr txBox="1"/>
          <p:nvPr/>
        </p:nvSpPr>
        <p:spPr>
          <a:xfrm>
            <a:off x="0" y="955609"/>
            <a:ext cx="5943600" cy="215444"/>
          </a:xfrm>
          <a:prstGeom prst="rect">
            <a:avLst/>
          </a:prstGeom>
          <a:noFill/>
        </p:spPr>
        <p:txBody>
          <a:bodyPr wrap="square" lIns="0" tIns="0" rIns="0" bIns="0" rtlCol="0">
            <a:spAutoFit/>
          </a:bodyPr>
          <a:lstStyle/>
          <a:p>
            <a:pPr algn="ctr"/>
            <a:r>
              <a:rPr lang="en-US" sz="1400" b="1" u="sng"/>
              <a:t>Previous Work in Hospital Setting</a:t>
            </a:r>
          </a:p>
        </p:txBody>
      </p:sp>
      <p:sp>
        <p:nvSpPr>
          <p:cNvPr id="3" name="TextBox 2">
            <a:extLst>
              <a:ext uri="{FF2B5EF4-FFF2-40B4-BE49-F238E27FC236}">
                <a16:creationId xmlns:a16="http://schemas.microsoft.com/office/drawing/2014/main" id="{E4B0534B-851B-1E35-7639-A2D5CDA8A51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 / Refused. Responses under 4% are not shown. </a:t>
            </a:r>
          </a:p>
        </p:txBody>
      </p:sp>
      <p:sp>
        <p:nvSpPr>
          <p:cNvPr id="4" name="TextBox 3">
            <a:extLst>
              <a:ext uri="{FF2B5EF4-FFF2-40B4-BE49-F238E27FC236}">
                <a16:creationId xmlns:a16="http://schemas.microsoft.com/office/drawing/2014/main" id="{F347920C-E809-D03D-B427-7C60F9B0CA51}"/>
              </a:ext>
            </a:extLst>
          </p:cNvPr>
          <p:cNvSpPr txBox="1"/>
          <p:nvPr/>
        </p:nvSpPr>
        <p:spPr>
          <a:xfrm>
            <a:off x="1854978" y="1171053"/>
            <a:ext cx="2233643" cy="369332"/>
          </a:xfrm>
          <a:prstGeom prst="rect">
            <a:avLst/>
          </a:prstGeom>
          <a:noFill/>
        </p:spPr>
        <p:txBody>
          <a:bodyPr wrap="square" lIns="0" tIns="0" rIns="0" bIns="0" rtlCol="0">
            <a:spAutoFit/>
          </a:bodyPr>
          <a:lstStyle/>
          <a:p>
            <a:pPr algn="ctr"/>
            <a:r>
              <a:rPr lang="en-US" sz="1200" i="1" dirty="0"/>
              <a:t>Among those not </a:t>
            </a:r>
            <a:br>
              <a:rPr lang="en-US" sz="1200" i="1" dirty="0"/>
            </a:br>
            <a:r>
              <a:rPr lang="en-US" sz="1200" i="1" dirty="0"/>
              <a:t>working in a hospital; N=191</a:t>
            </a:r>
          </a:p>
        </p:txBody>
      </p:sp>
      <p:cxnSp>
        <p:nvCxnSpPr>
          <p:cNvPr id="18" name="Connector: Elbow 17">
            <a:extLst>
              <a:ext uri="{FF2B5EF4-FFF2-40B4-BE49-F238E27FC236}">
                <a16:creationId xmlns:a16="http://schemas.microsoft.com/office/drawing/2014/main" id="{8134E12D-CD7A-880B-02F3-C6BB90263D38}"/>
              </a:ext>
            </a:extLst>
          </p:cNvPr>
          <p:cNvCxnSpPr/>
          <p:nvPr/>
        </p:nvCxnSpPr>
        <p:spPr>
          <a:xfrm flipV="1">
            <a:off x="5485820" y="1540385"/>
            <a:ext cx="457200" cy="1188720"/>
          </a:xfrm>
          <a:prstGeom prst="bent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28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85E512-68FC-AC92-A4D5-97CBB41057D5}"/>
              </a:ext>
            </a:extLst>
          </p:cNvPr>
          <p:cNvSpPr>
            <a:spLocks noGrp="1"/>
          </p:cNvSpPr>
          <p:nvPr>
            <p:ph type="body" sz="quarter" idx="10"/>
          </p:nvPr>
        </p:nvSpPr>
        <p:spPr/>
        <p:txBody>
          <a:bodyPr/>
          <a:lstStyle/>
          <a:p>
            <a:r>
              <a:rPr lang="en-US"/>
              <a:t>Union</a:t>
            </a:r>
          </a:p>
        </p:txBody>
      </p:sp>
    </p:spTree>
    <p:extLst>
      <p:ext uri="{BB962C8B-B14F-4D97-AF65-F5344CB8AC3E}">
        <p14:creationId xmlns:p14="http://schemas.microsoft.com/office/powerpoint/2010/main" val="2779452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RNs are dissatisfied with input into workplace decisions and don’t trust employers to </a:t>
            </a:r>
            <a:r>
              <a:rPr lang="en-US" dirty="0"/>
              <a:t>keep </a:t>
            </a:r>
            <a:r>
              <a:rPr lang="en-US"/>
              <a:t>promises.</a:t>
            </a:r>
          </a:p>
        </p:txBody>
      </p:sp>
      <p:sp>
        <p:nvSpPr>
          <p:cNvPr id="2" name="Text Placeholder 1">
            <a:extLst>
              <a:ext uri="{FF2B5EF4-FFF2-40B4-BE49-F238E27FC236}">
                <a16:creationId xmlns:a16="http://schemas.microsoft.com/office/drawing/2014/main" id="{480E35BA-9473-4423-AFCC-A582CABF34B7}"/>
              </a:ext>
            </a:extLst>
          </p:cNvPr>
          <p:cNvSpPr>
            <a:spLocks noGrp="1"/>
          </p:cNvSpPr>
          <p:nvPr>
            <p:ph type="body" sz="quarter" idx="11"/>
          </p:nvPr>
        </p:nvSpPr>
        <p:spPr/>
        <p:txBody>
          <a:bodyPr/>
          <a:lstStyle/>
          <a:p>
            <a:r>
              <a:rPr lang="en-US"/>
              <a:t>Q53: Overall, how satisfied are you with the influence you have in your [hospital’s / organization’s] decisions that affect your job and work life? </a:t>
            </a:r>
            <a:br>
              <a:rPr lang="en-US"/>
            </a:br>
            <a:r>
              <a:rPr lang="en-US"/>
              <a:t>AND Q54: In general, how much do you trust your [hospital / organization] to keep its promises to you and other employees? </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761542565"/>
              </p:ext>
            </p:extLst>
          </p:nvPr>
        </p:nvGraphicFramePr>
        <p:xfrm>
          <a:off x="458724" y="1107994"/>
          <a:ext cx="3657600" cy="5137358"/>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2568679">
                <a:tc>
                  <a:txBody>
                    <a:bodyPr/>
                    <a:lstStyle/>
                    <a:p>
                      <a:pPr algn="r"/>
                      <a:r>
                        <a:rPr lang="en-US" sz="1400" b="1">
                          <a:solidFill>
                            <a:schemeClr val="tx1"/>
                          </a:solidFill>
                          <a:latin typeface="Segoe UI" panose="020B0502040204020203" pitchFamily="34" charset="0"/>
                          <a:cs typeface="Segoe UI" panose="020B0502040204020203" pitchFamily="34" charset="0"/>
                        </a:rPr>
                        <a:t>Satisfaction</a:t>
                      </a:r>
                      <a:r>
                        <a:rPr lang="en-US" sz="1400" b="0">
                          <a:solidFill>
                            <a:schemeClr val="tx1"/>
                          </a:solidFill>
                          <a:latin typeface="Segoe UI" panose="020B0502040204020203" pitchFamily="34" charset="0"/>
                          <a:cs typeface="Segoe UI" panose="020B0502040204020203" pitchFamily="34" charset="0"/>
                        </a:rPr>
                        <a:t> with influence in workplace’s decisions that affect job and work life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2568679">
                <a:tc>
                  <a:txBody>
                    <a:bodyPr/>
                    <a:lstStyle/>
                    <a:p>
                      <a:pPr algn="r"/>
                      <a:r>
                        <a:rPr lang="en-US" sz="1400" b="1">
                          <a:solidFill>
                            <a:schemeClr val="tx1"/>
                          </a:solidFill>
                          <a:latin typeface="Segoe UI" panose="020B0502040204020203" pitchFamily="34" charset="0"/>
                          <a:cs typeface="Segoe UI" panose="020B0502040204020203" pitchFamily="34" charset="0"/>
                        </a:rPr>
                        <a:t>Trust</a:t>
                      </a:r>
                      <a:r>
                        <a:rPr lang="en-US" sz="1400" b="0">
                          <a:solidFill>
                            <a:schemeClr val="tx1"/>
                          </a:solidFill>
                          <a:latin typeface="Segoe UI" panose="020B0502040204020203" pitchFamily="34" charset="0"/>
                          <a:cs typeface="Segoe UI" panose="020B0502040204020203" pitchFamily="34" charset="0"/>
                        </a:rPr>
                        <a:t> workplace to keep its promises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6044070"/>
                  </a:ext>
                </a:extLst>
              </a:tr>
            </a:tbl>
          </a:graphicData>
        </a:graphic>
      </p:graphicFrame>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438036550"/>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B7D3FCD-3B9B-425B-8528-672FA7DA174E}"/>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sp>
        <p:nvSpPr>
          <p:cNvPr id="3" name="TextBox 2">
            <a:extLst>
              <a:ext uri="{FF2B5EF4-FFF2-40B4-BE49-F238E27FC236}">
                <a16:creationId xmlns:a16="http://schemas.microsoft.com/office/drawing/2014/main" id="{B982979E-77A6-FC75-FB91-20BECE8C3D10}"/>
              </a:ext>
            </a:extLst>
          </p:cNvPr>
          <p:cNvSpPr txBox="1"/>
          <p:nvPr/>
        </p:nvSpPr>
        <p:spPr>
          <a:xfrm>
            <a:off x="3039400" y="1114162"/>
            <a:ext cx="7570406" cy="215444"/>
          </a:xfrm>
          <a:prstGeom prst="rect">
            <a:avLst/>
          </a:prstGeom>
          <a:noFill/>
        </p:spPr>
        <p:txBody>
          <a:bodyPr wrap="square" lIns="0" tIns="0" rIns="0" bIns="0" rtlCol="0">
            <a:spAutoFit/>
          </a:bodyPr>
          <a:lstStyle/>
          <a:p>
            <a:pPr algn="ctr"/>
            <a:r>
              <a:rPr lang="en-US" sz="1400" i="1" u="sng"/>
              <a:t>Satisfied / Dissatisfied </a:t>
            </a:r>
          </a:p>
        </p:txBody>
      </p:sp>
      <p:sp>
        <p:nvSpPr>
          <p:cNvPr id="4" name="TextBox 3">
            <a:extLst>
              <a:ext uri="{FF2B5EF4-FFF2-40B4-BE49-F238E27FC236}">
                <a16:creationId xmlns:a16="http://schemas.microsoft.com/office/drawing/2014/main" id="{6956ACA9-25CD-DD86-F79B-8B201EED2D28}"/>
              </a:ext>
            </a:extLst>
          </p:cNvPr>
          <p:cNvSpPr txBox="1"/>
          <p:nvPr/>
        </p:nvSpPr>
        <p:spPr>
          <a:xfrm>
            <a:off x="2734600" y="3713056"/>
            <a:ext cx="7570406" cy="215444"/>
          </a:xfrm>
          <a:prstGeom prst="rect">
            <a:avLst/>
          </a:prstGeom>
          <a:noFill/>
        </p:spPr>
        <p:txBody>
          <a:bodyPr wrap="square" lIns="0" tIns="0" rIns="0" bIns="0" rtlCol="0">
            <a:spAutoFit/>
          </a:bodyPr>
          <a:lstStyle/>
          <a:p>
            <a:pPr algn="ctr"/>
            <a:r>
              <a:rPr lang="en-US" sz="1400" i="1" u="sng"/>
              <a:t>Trust / Don’t Trust </a:t>
            </a:r>
          </a:p>
        </p:txBody>
      </p:sp>
    </p:spTree>
    <p:extLst>
      <p:ext uri="{BB962C8B-B14F-4D97-AF65-F5344CB8AC3E}">
        <p14:creationId xmlns:p14="http://schemas.microsoft.com/office/powerpoint/2010/main" val="69245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7FB2B-B3AF-E005-0877-DB0F056F5320}"/>
              </a:ext>
            </a:extLst>
          </p:cNvPr>
          <p:cNvSpPr>
            <a:spLocks noGrp="1"/>
          </p:cNvSpPr>
          <p:nvPr>
            <p:ph type="body" sz="quarter" idx="10"/>
          </p:nvPr>
        </p:nvSpPr>
        <p:spPr/>
        <p:txBody>
          <a:bodyPr/>
          <a:lstStyle/>
          <a:p>
            <a:r>
              <a:rPr lang="en-US"/>
              <a:t>State of Care</a:t>
            </a:r>
          </a:p>
        </p:txBody>
      </p:sp>
    </p:spTree>
    <p:extLst>
      <p:ext uri="{BB962C8B-B14F-4D97-AF65-F5344CB8AC3E}">
        <p14:creationId xmlns:p14="http://schemas.microsoft.com/office/powerpoint/2010/main" val="319992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i="1"/>
              <a:t>Better pay </a:t>
            </a:r>
            <a:r>
              <a:rPr lang="en-US"/>
              <a:t>is the top benefit RNs think a union provides.</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a:xfrm>
            <a:off x="458788" y="6446520"/>
            <a:ext cx="11274424" cy="411480"/>
          </a:xfrm>
        </p:spPr>
        <p:txBody>
          <a:bodyPr/>
          <a:lstStyle/>
          <a:p>
            <a:r>
              <a:rPr lang="en-US"/>
              <a:t>Q58: What would you say is the most important thing a union does for its members? </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1595495517"/>
              </p:ext>
            </p:extLst>
          </p:nvPr>
        </p:nvGraphicFramePr>
        <p:xfrm>
          <a:off x="458724" y="1107995"/>
          <a:ext cx="3657600" cy="5137355"/>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1027471">
                <a:tc>
                  <a:txBody>
                    <a:bodyPr/>
                    <a:lstStyle/>
                    <a:p>
                      <a:pPr marL="173990" marR="0" lvl="0" indent="-17399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ea typeface="Calibri" panose="020F0502020204030204" pitchFamily="34" charset="0"/>
                          <a:cs typeface="Times New Roman" panose="02020603050405020304" pitchFamily="18" charset="0"/>
                        </a:rPr>
                        <a:t>Better pay</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027471">
                <a:tc>
                  <a:txBody>
                    <a:bodyPr/>
                    <a:lstStyle/>
                    <a:p>
                      <a:pPr marL="173990" marR="0" indent="-173990" algn="r">
                        <a:spcBef>
                          <a:spcPts val="0"/>
                        </a:spcBef>
                        <a:spcAft>
                          <a:spcPts val="0"/>
                        </a:spcAft>
                      </a:pPr>
                      <a:r>
                        <a:rPr lang="en-US" sz="1400" b="0">
                          <a:solidFill>
                            <a:schemeClr val="tx1"/>
                          </a:solidFill>
                          <a:effectLst/>
                          <a:latin typeface="+mn-lt"/>
                          <a:ea typeface="Calibri" panose="020F0502020204030204" pitchFamily="34" charset="0"/>
                          <a:cs typeface="Times New Roman" panose="02020603050405020304" pitchFamily="18" charset="0"/>
                        </a:rPr>
                        <a:t>Better working conditions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027471">
                <a:tc>
                  <a:txBody>
                    <a:bodyPr/>
                    <a:lstStyle/>
                    <a:p>
                      <a:pPr marL="173990" marR="0" lvl="0" indent="-17399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ea typeface="Calibri" panose="020F0502020204030204" pitchFamily="34" charset="0"/>
                          <a:cs typeface="Times New Roman" panose="02020603050405020304" pitchFamily="18" charset="0"/>
                        </a:rPr>
                        <a:t>More respect / Fair treatment on the job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1027471">
                <a:tc>
                  <a:txBody>
                    <a:bodyPr/>
                    <a:lstStyle/>
                    <a:p>
                      <a:pPr marL="173990" marR="0" lvl="0" indent="-173990" algn="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ea typeface="Calibri" panose="020F0502020204030204" pitchFamily="34" charset="0"/>
                          <a:cs typeface="Times New Roman" panose="02020603050405020304" pitchFamily="18" charset="0"/>
                        </a:rPr>
                        <a:t>More say in workplace issues</a:t>
                      </a:r>
                    </a:p>
                    <a:p>
                      <a:pPr marL="173990" marR="0" indent="-173990" algn="r">
                        <a:spcBef>
                          <a:spcPts val="0"/>
                        </a:spcBef>
                        <a:spcAft>
                          <a:spcPts val="0"/>
                        </a:spcAft>
                      </a:pP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r h="1027471">
                <a:tc>
                  <a:txBody>
                    <a:bodyPr/>
                    <a:lstStyle/>
                    <a:p>
                      <a:pPr marL="173990" marR="0" indent="-173990" algn="r">
                        <a:spcBef>
                          <a:spcPts val="0"/>
                        </a:spcBef>
                        <a:spcAft>
                          <a:spcPts val="0"/>
                        </a:spcAft>
                      </a:pPr>
                      <a:r>
                        <a:rPr lang="en-US" sz="1400" b="0">
                          <a:solidFill>
                            <a:schemeClr val="tx1"/>
                          </a:solidFill>
                          <a:effectLst/>
                          <a:latin typeface="+mn-lt"/>
                          <a:ea typeface="Calibri" panose="020F0502020204030204" pitchFamily="34" charset="0"/>
                          <a:cs typeface="Times New Roman" panose="02020603050405020304" pitchFamily="18" charset="0"/>
                        </a:rPr>
                        <a:t>Unions don’t do anything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6670631"/>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 </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918967793"/>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574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6CB712-899A-40A6-9B55-B2AF4C07424F}"/>
              </a:ext>
            </a:extLst>
          </p:cNvPr>
          <p:cNvSpPr>
            <a:spLocks noGrp="1"/>
          </p:cNvSpPr>
          <p:nvPr>
            <p:ph type="title"/>
          </p:nvPr>
        </p:nvSpPr>
        <p:spPr/>
        <p:txBody>
          <a:bodyPr/>
          <a:lstStyle/>
          <a:p>
            <a:r>
              <a:rPr lang="en-US"/>
              <a:t>Majority would vote for the union.</a:t>
            </a:r>
          </a:p>
        </p:txBody>
      </p:sp>
      <p:sp>
        <p:nvSpPr>
          <p:cNvPr id="2" name="Text Placeholder 1">
            <a:extLst>
              <a:ext uri="{FF2B5EF4-FFF2-40B4-BE49-F238E27FC236}">
                <a16:creationId xmlns:a16="http://schemas.microsoft.com/office/drawing/2014/main" id="{4D537C0E-847B-4494-B09B-153118F37E91}"/>
              </a:ext>
            </a:extLst>
          </p:cNvPr>
          <p:cNvSpPr>
            <a:spLocks noGrp="1"/>
          </p:cNvSpPr>
          <p:nvPr>
            <p:ph type="body" sz="quarter" idx="11"/>
          </p:nvPr>
        </p:nvSpPr>
        <p:spPr/>
        <p:txBody>
          <a:bodyPr/>
          <a:lstStyle/>
          <a:p>
            <a:r>
              <a:rPr lang="en-US"/>
              <a:t>Q56: If an election were held today to decide whether employees like you should be represented by a union, would you vote for the union or against the union? </a:t>
            </a:r>
            <a:br>
              <a:rPr lang="en-US" dirty="0"/>
            </a:br>
            <a:r>
              <a:rPr lang="en-US"/>
              <a:t>AND Q57: If a new election were held today to decide whether to keep the union at your [hospital / organization] would you vote to keep the union or get rid of it?</a:t>
            </a:r>
          </a:p>
        </p:txBody>
      </p:sp>
      <p:graphicFrame>
        <p:nvGraphicFramePr>
          <p:cNvPr id="8" name="Table 7">
            <a:extLst>
              <a:ext uri="{FF2B5EF4-FFF2-40B4-BE49-F238E27FC236}">
                <a16:creationId xmlns:a16="http://schemas.microsoft.com/office/drawing/2014/main" id="{A098B054-E0F5-4976-A6D4-037FCE425632}"/>
              </a:ext>
            </a:extLst>
          </p:cNvPr>
          <p:cNvGraphicFramePr>
            <a:graphicFrameLocks noGrp="1"/>
          </p:cNvGraphicFramePr>
          <p:nvPr>
            <p:extLst>
              <p:ext uri="{D42A27DB-BD31-4B8C-83A1-F6EECF244321}">
                <p14:modId xmlns:p14="http://schemas.microsoft.com/office/powerpoint/2010/main" val="546331455"/>
              </p:ext>
            </p:extLst>
          </p:nvPr>
        </p:nvGraphicFramePr>
        <p:xfrm>
          <a:off x="0" y="1345561"/>
          <a:ext cx="1828800" cy="489978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65720989"/>
                    </a:ext>
                  </a:extLst>
                </a:gridCol>
              </a:tblGrid>
              <a:tr h="1633263">
                <a:tc>
                  <a:txBody>
                    <a:bodyPr/>
                    <a:lstStyle/>
                    <a:p>
                      <a:pPr marL="173990" marR="0" indent="-173990" algn="r">
                        <a:spcBef>
                          <a:spcPts val="0"/>
                        </a:spcBef>
                        <a:spcAft>
                          <a:spcPts val="0"/>
                        </a:spcAft>
                      </a:pPr>
                      <a:r>
                        <a:rPr lang="en-US" sz="1400" b="0">
                          <a:solidFill>
                            <a:schemeClr val="tx1"/>
                          </a:solidFill>
                          <a:effectLst/>
                          <a:latin typeface="+mn-lt"/>
                          <a:ea typeface="Calibri" panose="020F0502020204030204" pitchFamily="34" charset="0"/>
                          <a:cs typeface="Times New Roman" panose="02020603050405020304" pitchFamily="18" charset="0"/>
                        </a:rPr>
                        <a:t>Vote for the union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633263">
                <a:tc>
                  <a:txBody>
                    <a:bodyPr/>
                    <a:lstStyle/>
                    <a:p>
                      <a:pPr marL="173990" marR="0" indent="-173990" algn="r">
                        <a:spcBef>
                          <a:spcPts val="0"/>
                        </a:spcBef>
                        <a:spcAft>
                          <a:spcPts val="0"/>
                        </a:spcAft>
                      </a:pPr>
                      <a:r>
                        <a:rPr lang="en-US" sz="1400" b="0">
                          <a:solidFill>
                            <a:schemeClr val="tx1"/>
                          </a:solidFill>
                          <a:effectLst/>
                          <a:latin typeface="+mn-lt"/>
                          <a:ea typeface="Calibri" panose="020F0502020204030204" pitchFamily="34" charset="0"/>
                          <a:cs typeface="Times New Roman" panose="02020603050405020304" pitchFamily="18" charset="0"/>
                        </a:rPr>
                        <a:t>Vote against the union</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633263">
                <a:tc>
                  <a:txBody>
                    <a:bodyPr/>
                    <a:lstStyle/>
                    <a:p>
                      <a:pPr marL="173990" marR="0" indent="-173990" algn="r">
                        <a:spcBef>
                          <a:spcPts val="0"/>
                        </a:spcBef>
                        <a:spcAft>
                          <a:spcPts val="0"/>
                        </a:spcAft>
                      </a:pPr>
                      <a:r>
                        <a:rPr lang="en-US" sz="1400" b="0">
                          <a:solidFill>
                            <a:schemeClr val="tx1"/>
                          </a:solidFill>
                          <a:effectLst/>
                          <a:latin typeface="+mn-lt"/>
                          <a:ea typeface="Calibri" panose="020F0502020204030204" pitchFamily="34" charset="0"/>
                          <a:cs typeface="Times New Roman" panose="02020603050405020304" pitchFamily="18" charset="0"/>
                        </a:rPr>
                        <a:t>Not sure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bl>
          </a:graphicData>
        </a:graphic>
      </p:graphicFrame>
      <p:graphicFrame>
        <p:nvGraphicFramePr>
          <p:cNvPr id="10" name="Chart Placeholder 6">
            <a:extLst>
              <a:ext uri="{FF2B5EF4-FFF2-40B4-BE49-F238E27FC236}">
                <a16:creationId xmlns:a16="http://schemas.microsoft.com/office/drawing/2014/main" id="{BE95C2EB-7B9B-4F1E-81CC-4A4926DC3D09}"/>
              </a:ext>
            </a:extLst>
          </p:cNvPr>
          <p:cNvGraphicFramePr>
            <a:graphicFrameLocks/>
          </p:cNvGraphicFramePr>
          <p:nvPr>
            <p:extLst>
              <p:ext uri="{D42A27DB-BD31-4B8C-83A1-F6EECF244321}">
                <p14:modId xmlns:p14="http://schemas.microsoft.com/office/powerpoint/2010/main" val="271574920"/>
              </p:ext>
            </p:extLst>
          </p:nvPr>
        </p:nvGraphicFramePr>
        <p:xfrm>
          <a:off x="1828800" y="1345562"/>
          <a:ext cx="4114800" cy="489978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4A5747B5-4F6B-485E-A8BC-1F200BB270C3}"/>
              </a:ext>
            </a:extLst>
          </p:cNvPr>
          <p:cNvSpPr txBox="1"/>
          <p:nvPr/>
        </p:nvSpPr>
        <p:spPr>
          <a:xfrm>
            <a:off x="0" y="1002103"/>
            <a:ext cx="5943600" cy="215444"/>
          </a:xfrm>
          <a:prstGeom prst="rect">
            <a:avLst/>
          </a:prstGeom>
          <a:noFill/>
        </p:spPr>
        <p:txBody>
          <a:bodyPr wrap="square" lIns="0" tIns="0" rIns="0" bIns="0" rtlCol="0">
            <a:spAutoFit/>
          </a:bodyPr>
          <a:lstStyle/>
          <a:p>
            <a:pPr algn="ctr"/>
            <a:r>
              <a:rPr lang="en-US" sz="1400" b="1" u="sng"/>
              <a:t>Non-Union Nurses [N=328]</a:t>
            </a:r>
          </a:p>
        </p:txBody>
      </p:sp>
      <p:sp>
        <p:nvSpPr>
          <p:cNvPr id="13" name="TextBox 12">
            <a:extLst>
              <a:ext uri="{FF2B5EF4-FFF2-40B4-BE49-F238E27FC236}">
                <a16:creationId xmlns:a16="http://schemas.microsoft.com/office/drawing/2014/main" id="{A295D561-6F1F-4D15-BDAE-FFD27CFFDB70}"/>
              </a:ext>
            </a:extLst>
          </p:cNvPr>
          <p:cNvSpPr txBox="1"/>
          <p:nvPr/>
        </p:nvSpPr>
        <p:spPr>
          <a:xfrm>
            <a:off x="6248400" y="1002103"/>
            <a:ext cx="5943600" cy="215444"/>
          </a:xfrm>
          <a:prstGeom prst="rect">
            <a:avLst/>
          </a:prstGeom>
          <a:noFill/>
        </p:spPr>
        <p:txBody>
          <a:bodyPr wrap="square" lIns="0" tIns="0" rIns="0" bIns="0" rtlCol="0">
            <a:spAutoFit/>
          </a:bodyPr>
          <a:lstStyle/>
          <a:p>
            <a:pPr algn="ctr"/>
            <a:r>
              <a:rPr lang="en-US" sz="1400" b="1" u="sng"/>
              <a:t>Union Members [N=182]</a:t>
            </a:r>
          </a:p>
        </p:txBody>
      </p:sp>
      <p:graphicFrame>
        <p:nvGraphicFramePr>
          <p:cNvPr id="12" name="Table 11">
            <a:extLst>
              <a:ext uri="{FF2B5EF4-FFF2-40B4-BE49-F238E27FC236}">
                <a16:creationId xmlns:a16="http://schemas.microsoft.com/office/drawing/2014/main" id="{CAEAC0B0-C87C-47DA-9035-54355218FEFA}"/>
              </a:ext>
            </a:extLst>
          </p:cNvPr>
          <p:cNvGraphicFramePr>
            <a:graphicFrameLocks noGrp="1"/>
          </p:cNvGraphicFramePr>
          <p:nvPr>
            <p:extLst>
              <p:ext uri="{D42A27DB-BD31-4B8C-83A1-F6EECF244321}">
                <p14:modId xmlns:p14="http://schemas.microsoft.com/office/powerpoint/2010/main" val="1949841816"/>
              </p:ext>
            </p:extLst>
          </p:nvPr>
        </p:nvGraphicFramePr>
        <p:xfrm>
          <a:off x="6248400" y="1345561"/>
          <a:ext cx="1828800" cy="489978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65720989"/>
                    </a:ext>
                  </a:extLst>
                </a:gridCol>
              </a:tblGrid>
              <a:tr h="1633263">
                <a:tc>
                  <a:txBody>
                    <a:bodyPr/>
                    <a:lstStyle/>
                    <a:p>
                      <a:pPr marL="173990" marR="0" indent="-173990" algn="r">
                        <a:spcBef>
                          <a:spcPts val="0"/>
                        </a:spcBef>
                        <a:spcAft>
                          <a:spcPts val="0"/>
                        </a:spcAft>
                      </a:pPr>
                      <a:r>
                        <a:rPr lang="en-US" sz="1400" b="0">
                          <a:solidFill>
                            <a:schemeClr val="tx1"/>
                          </a:solidFill>
                          <a:effectLst/>
                          <a:latin typeface="+mn-lt"/>
                          <a:ea typeface="Calibri" panose="020F0502020204030204" pitchFamily="34" charset="0"/>
                          <a:cs typeface="Times New Roman" panose="02020603050405020304" pitchFamily="18" charset="0"/>
                        </a:rPr>
                        <a:t>Vote to keep the union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633263">
                <a:tc>
                  <a:txBody>
                    <a:bodyPr/>
                    <a:lstStyle/>
                    <a:p>
                      <a:pPr marL="173990" marR="0" indent="-173990" algn="r">
                        <a:spcBef>
                          <a:spcPts val="0"/>
                        </a:spcBef>
                        <a:spcAft>
                          <a:spcPts val="0"/>
                        </a:spcAft>
                      </a:pPr>
                      <a:r>
                        <a:rPr lang="en-US" sz="1400" b="0">
                          <a:solidFill>
                            <a:schemeClr val="tx1"/>
                          </a:solidFill>
                          <a:effectLst/>
                          <a:latin typeface="+mn-lt"/>
                          <a:ea typeface="Calibri" panose="020F0502020204030204" pitchFamily="34" charset="0"/>
                          <a:cs typeface="Times New Roman" panose="02020603050405020304" pitchFamily="18" charset="0"/>
                        </a:rPr>
                        <a:t>Vote to get rid of the union</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633263">
                <a:tc>
                  <a:txBody>
                    <a:bodyPr/>
                    <a:lstStyle/>
                    <a:p>
                      <a:pPr marL="173990" marR="0" indent="-173990" algn="r">
                        <a:spcBef>
                          <a:spcPts val="0"/>
                        </a:spcBef>
                        <a:spcAft>
                          <a:spcPts val="0"/>
                        </a:spcAft>
                      </a:pPr>
                      <a:r>
                        <a:rPr lang="en-US" sz="1400" b="0">
                          <a:solidFill>
                            <a:schemeClr val="tx1"/>
                          </a:solidFill>
                          <a:effectLst/>
                          <a:latin typeface="+mn-lt"/>
                          <a:ea typeface="Calibri" panose="020F0502020204030204" pitchFamily="34" charset="0"/>
                          <a:cs typeface="Times New Roman" panose="02020603050405020304" pitchFamily="18" charset="0"/>
                        </a:rPr>
                        <a:t>Not sure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bl>
          </a:graphicData>
        </a:graphic>
      </p:graphicFrame>
      <p:graphicFrame>
        <p:nvGraphicFramePr>
          <p:cNvPr id="14" name="Chart Placeholder 6">
            <a:extLst>
              <a:ext uri="{FF2B5EF4-FFF2-40B4-BE49-F238E27FC236}">
                <a16:creationId xmlns:a16="http://schemas.microsoft.com/office/drawing/2014/main" id="{5FCC4E83-9A3A-473B-AD7E-C106AD6BF8D5}"/>
              </a:ext>
            </a:extLst>
          </p:cNvPr>
          <p:cNvGraphicFramePr>
            <a:graphicFrameLocks/>
          </p:cNvGraphicFramePr>
          <p:nvPr>
            <p:extLst>
              <p:ext uri="{D42A27DB-BD31-4B8C-83A1-F6EECF244321}">
                <p14:modId xmlns:p14="http://schemas.microsoft.com/office/powerpoint/2010/main" val="3812469712"/>
              </p:ext>
            </p:extLst>
          </p:nvPr>
        </p:nvGraphicFramePr>
        <p:xfrm>
          <a:off x="8077200" y="1345562"/>
          <a:ext cx="4114800" cy="4899789"/>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DDAC2EFA-E6E2-4B63-8A32-7B883D0A1659}"/>
              </a:ext>
            </a:extLst>
          </p:cNvPr>
          <p:cNvCxnSpPr>
            <a:cxnSpLocks/>
          </p:cNvCxnSpPr>
          <p:nvPr/>
        </p:nvCxnSpPr>
        <p:spPr>
          <a:xfrm flipV="1">
            <a:off x="6089606" y="1074043"/>
            <a:ext cx="13309" cy="5219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356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85E512-68FC-AC92-A4D5-97CBB41057D5}"/>
              </a:ext>
            </a:extLst>
          </p:cNvPr>
          <p:cNvSpPr>
            <a:spLocks noGrp="1"/>
          </p:cNvSpPr>
          <p:nvPr>
            <p:ph type="body" sz="quarter" idx="10"/>
          </p:nvPr>
        </p:nvSpPr>
        <p:spPr/>
        <p:txBody>
          <a:bodyPr/>
          <a:lstStyle/>
          <a:p>
            <a:r>
              <a:rPr lang="en-US"/>
              <a:t>Contract Nurses</a:t>
            </a:r>
          </a:p>
        </p:txBody>
      </p:sp>
    </p:spTree>
    <p:extLst>
      <p:ext uri="{BB962C8B-B14F-4D97-AF65-F5344CB8AC3E}">
        <p14:creationId xmlns:p14="http://schemas.microsoft.com/office/powerpoint/2010/main" val="3147341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Most RNs would </a:t>
            </a:r>
            <a:r>
              <a:rPr lang="en-US" i="1" dirty="0"/>
              <a:t>not</a:t>
            </a:r>
            <a:r>
              <a:rPr lang="en-US"/>
              <a:t> be interested in trying nursing through an app-based platform.</a:t>
            </a:r>
          </a:p>
        </p:txBody>
      </p:sp>
      <p:sp>
        <p:nvSpPr>
          <p:cNvPr id="3" name="Text Placeholder 2">
            <a:extLst>
              <a:ext uri="{FF2B5EF4-FFF2-40B4-BE49-F238E27FC236}">
                <a16:creationId xmlns:a16="http://schemas.microsoft.com/office/drawing/2014/main" id="{436A0040-0FAC-46DF-8400-56B627513B16}"/>
              </a:ext>
            </a:extLst>
          </p:cNvPr>
          <p:cNvSpPr>
            <a:spLocks noGrp="1"/>
          </p:cNvSpPr>
          <p:nvPr>
            <p:ph type="body" sz="quarter" idx="11"/>
          </p:nvPr>
        </p:nvSpPr>
        <p:spPr/>
        <p:txBody>
          <a:bodyPr/>
          <a:lstStyle/>
          <a:p>
            <a:r>
              <a:rPr lang="en-US"/>
              <a:t>Q64: Does this sound like something you would be interested in trying?</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1690145668"/>
              </p:ext>
            </p:extLst>
          </p:nvPr>
        </p:nvGraphicFramePr>
        <p:xfrm>
          <a:off x="457200" y="2798170"/>
          <a:ext cx="3657600" cy="34471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689436">
                <a:tc>
                  <a:txBody>
                    <a:bodyPr/>
                    <a:lstStyle/>
                    <a:p>
                      <a:pPr algn="r"/>
                      <a:r>
                        <a:rPr lang="en-US" sz="1400" b="0">
                          <a:solidFill>
                            <a:schemeClr val="tx1"/>
                          </a:solidFill>
                          <a:latin typeface="Segoe UI" panose="020B0502040204020203" pitchFamily="34" charset="0"/>
                          <a:cs typeface="Segoe UI" panose="020B0502040204020203" pitchFamily="34" charset="0"/>
                        </a:rPr>
                        <a:t>Definitely yes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689436">
                <a:tc>
                  <a:txBody>
                    <a:bodyPr/>
                    <a:lstStyle/>
                    <a:p>
                      <a:pPr algn="r"/>
                      <a:r>
                        <a:rPr lang="en-US" sz="1400" b="0">
                          <a:solidFill>
                            <a:schemeClr val="tx1"/>
                          </a:solidFill>
                          <a:latin typeface="Segoe UI" panose="020B0502040204020203" pitchFamily="34" charset="0"/>
                          <a:cs typeface="Segoe UI" panose="020B0502040204020203" pitchFamily="34" charset="0"/>
                        </a:rPr>
                        <a:t>Probably yes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689436">
                <a:tc>
                  <a:txBody>
                    <a:bodyPr/>
                    <a:lstStyle/>
                    <a:p>
                      <a:pPr algn="r"/>
                      <a:endParaRPr lang="en-US" sz="1400" b="0">
                        <a:solidFill>
                          <a:schemeClr val="tx1"/>
                        </a:solidFill>
                        <a:latin typeface="Segoe UI" panose="020B0502040204020203" pitchFamily="34" charset="0"/>
                        <a:cs typeface="Segoe UI" panose="020B050204020402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67872"/>
                  </a:ext>
                </a:extLst>
              </a:tr>
              <a:tr h="689436">
                <a:tc>
                  <a:txBody>
                    <a:bodyPr/>
                    <a:lstStyle/>
                    <a:p>
                      <a:pPr algn="r"/>
                      <a:r>
                        <a:rPr lang="en-US" sz="1400" b="0">
                          <a:solidFill>
                            <a:schemeClr val="tx1"/>
                          </a:solidFill>
                          <a:latin typeface="Segoe UI" panose="020B0502040204020203" pitchFamily="34" charset="0"/>
                          <a:cs typeface="Segoe UI" panose="020B0502040204020203" pitchFamily="34" charset="0"/>
                        </a:rPr>
                        <a:t>Probably no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r h="689436">
                <a:tc>
                  <a:txBody>
                    <a:bodyPr/>
                    <a:lstStyle/>
                    <a:p>
                      <a:pPr algn="r"/>
                      <a:r>
                        <a:rPr lang="en-US" sz="1400" b="0">
                          <a:solidFill>
                            <a:schemeClr val="tx1"/>
                          </a:solidFill>
                          <a:latin typeface="Segoe UI" panose="020B0502040204020203" pitchFamily="34" charset="0"/>
                          <a:cs typeface="Segoe UI" panose="020B0502040204020203" pitchFamily="34" charset="0"/>
                        </a:rPr>
                        <a:t>Definitely no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5196192"/>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842185611"/>
              </p:ext>
            </p:extLst>
          </p:nvPr>
        </p:nvGraphicFramePr>
        <p:xfrm>
          <a:off x="4162806" y="2732050"/>
          <a:ext cx="7570406" cy="3513302"/>
        </p:xfrm>
        <a:graphic>
          <a:graphicData uri="http://schemas.openxmlformats.org/drawingml/2006/chart">
            <c:chart xmlns:c="http://schemas.openxmlformats.org/drawingml/2006/chart" xmlns:r="http://schemas.openxmlformats.org/officeDocument/2006/relationships" r:id="rId2"/>
          </a:graphicData>
        </a:graphic>
      </p:graphicFrame>
      <p:sp>
        <p:nvSpPr>
          <p:cNvPr id="2" name="Right Brace 1">
            <a:extLst>
              <a:ext uri="{FF2B5EF4-FFF2-40B4-BE49-F238E27FC236}">
                <a16:creationId xmlns:a16="http://schemas.microsoft.com/office/drawing/2014/main" id="{AD1E6676-1E04-4271-BB4B-AFF261EFD1F1}"/>
              </a:ext>
            </a:extLst>
          </p:cNvPr>
          <p:cNvSpPr/>
          <p:nvPr/>
        </p:nvSpPr>
        <p:spPr>
          <a:xfrm>
            <a:off x="5873904" y="2801393"/>
            <a:ext cx="182562" cy="1470658"/>
          </a:xfrm>
          <a:prstGeom prst="rightBrace">
            <a:avLst>
              <a:gd name="adj1" fmla="val 64583"/>
              <a:gd name="adj2" fmla="val 50000"/>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7E633B44-FC3E-48E3-A566-94F4DAB6C66A}"/>
              </a:ext>
            </a:extLst>
          </p:cNvPr>
          <p:cNvSpPr/>
          <p:nvPr/>
        </p:nvSpPr>
        <p:spPr>
          <a:xfrm>
            <a:off x="7251231" y="4739268"/>
            <a:ext cx="142028" cy="1488603"/>
          </a:xfrm>
          <a:prstGeom prst="rightBrace">
            <a:avLst>
              <a:gd name="adj1" fmla="val 64583"/>
              <a:gd name="adj2" fmla="val 50000"/>
            </a:avLst>
          </a:prstGeom>
          <a:ln w="12700">
            <a:solidFill>
              <a:srgbClr val="E8A5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5016FE71-E69C-4202-8CEC-6EC8D37356A5}"/>
              </a:ext>
            </a:extLst>
          </p:cNvPr>
          <p:cNvSpPr txBox="1"/>
          <p:nvPr/>
        </p:nvSpPr>
        <p:spPr>
          <a:xfrm>
            <a:off x="6222519" y="3429000"/>
            <a:ext cx="1595120" cy="215444"/>
          </a:xfrm>
          <a:prstGeom prst="rect">
            <a:avLst/>
          </a:prstGeom>
          <a:noFill/>
        </p:spPr>
        <p:txBody>
          <a:bodyPr wrap="square" lIns="0" tIns="0" rIns="0" bIns="0" rtlCol="0">
            <a:spAutoFit/>
          </a:bodyPr>
          <a:lstStyle/>
          <a:p>
            <a:r>
              <a:rPr lang="en-US" sz="1400" b="1">
                <a:solidFill>
                  <a:schemeClr val="accent1"/>
                </a:solidFill>
              </a:rPr>
              <a:t>Total Yes 24%</a:t>
            </a:r>
          </a:p>
        </p:txBody>
      </p:sp>
      <p:sp>
        <p:nvSpPr>
          <p:cNvPr id="17" name="TextBox 16">
            <a:extLst>
              <a:ext uri="{FF2B5EF4-FFF2-40B4-BE49-F238E27FC236}">
                <a16:creationId xmlns:a16="http://schemas.microsoft.com/office/drawing/2014/main" id="{FF74759E-854F-4097-8AEE-59D1D7800042}"/>
              </a:ext>
            </a:extLst>
          </p:cNvPr>
          <p:cNvSpPr txBox="1"/>
          <p:nvPr/>
        </p:nvSpPr>
        <p:spPr>
          <a:xfrm>
            <a:off x="7560381" y="5375847"/>
            <a:ext cx="1595120" cy="215444"/>
          </a:xfrm>
          <a:prstGeom prst="rect">
            <a:avLst/>
          </a:prstGeom>
          <a:noFill/>
        </p:spPr>
        <p:txBody>
          <a:bodyPr wrap="square" lIns="0" tIns="0" rIns="0" bIns="0" rtlCol="0">
            <a:spAutoFit/>
          </a:bodyPr>
          <a:lstStyle/>
          <a:p>
            <a:r>
              <a:rPr lang="en-US" sz="1400" b="1">
                <a:solidFill>
                  <a:srgbClr val="E8A511"/>
                </a:solidFill>
              </a:rPr>
              <a:t>Total No 59%</a:t>
            </a:r>
          </a:p>
        </p:txBody>
      </p:sp>
      <p:sp>
        <p:nvSpPr>
          <p:cNvPr id="5" name="TextBox 4">
            <a:extLst>
              <a:ext uri="{FF2B5EF4-FFF2-40B4-BE49-F238E27FC236}">
                <a16:creationId xmlns:a16="http://schemas.microsoft.com/office/drawing/2014/main" id="{FF88AF8A-D094-E3A3-E118-15E4A062D9B5}"/>
              </a:ext>
            </a:extLst>
          </p:cNvPr>
          <p:cNvSpPr txBox="1"/>
          <p:nvPr/>
        </p:nvSpPr>
        <p:spPr>
          <a:xfrm>
            <a:off x="2720642" y="1067498"/>
            <a:ext cx="6847758" cy="1508105"/>
          </a:xfrm>
          <a:prstGeom prst="rect">
            <a:avLst/>
          </a:prstGeom>
          <a:noFill/>
          <a:ln>
            <a:solidFill>
              <a:schemeClr val="tx2"/>
            </a:solidFill>
          </a:ln>
        </p:spPr>
        <p:txBody>
          <a:bodyPr wrap="square" lIns="0" tIns="0" rIns="0" bIns="0" rtlCol="0">
            <a:spAutoFit/>
          </a:bodyPr>
          <a:lstStyle/>
          <a:p>
            <a:pPr algn="ctr"/>
            <a:r>
              <a:rPr lang="en-US" sz="1400">
                <a:effectLst/>
                <a:ea typeface="Times New Roman" panose="02020603050405020304" pitchFamily="18" charset="0"/>
                <a:cs typeface="Times New Roman" panose="02020603050405020304" pitchFamily="18" charset="0"/>
              </a:rPr>
              <a:t>On another topic, there has been discussion about a new model for nurse staffing using an app-based platform, which would let participating nurses decide when to work by finding shifts on the app. Nurses working through this platform would be independent contractors instead of employees, and would not receive benefits from the hospital or hospitals where they work. </a:t>
            </a:r>
          </a:p>
          <a:p>
            <a:pPr algn="ctr"/>
            <a:endParaRPr lang="en-US" sz="1400">
              <a:ea typeface="Times New Roman" panose="02020603050405020304" pitchFamily="18" charset="0"/>
              <a:cs typeface="Times New Roman" panose="02020603050405020304" pitchFamily="18" charset="0"/>
            </a:endParaRPr>
          </a:p>
          <a:p>
            <a:pPr algn="ctr"/>
            <a:r>
              <a:rPr lang="en-US" sz="1400" i="1">
                <a:effectLst/>
                <a:ea typeface="Times New Roman" panose="02020603050405020304" pitchFamily="18" charset="0"/>
                <a:cs typeface="Times New Roman" panose="02020603050405020304" pitchFamily="18" charset="0"/>
              </a:rPr>
              <a:t>Does this sound like something you would be interested in trying?</a:t>
            </a:r>
            <a:endParaRPr lang="en-US" sz="1400" i="1"/>
          </a:p>
        </p:txBody>
      </p:sp>
    </p:spTree>
    <p:extLst>
      <p:ext uri="{BB962C8B-B14F-4D97-AF65-F5344CB8AC3E}">
        <p14:creationId xmlns:p14="http://schemas.microsoft.com/office/powerpoint/2010/main" val="904889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6-in-10 say remote nurses are bad for patient care.</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Q65: Do you think that the use of remote nurses, often out of state, who monitor hospital patients via telehealth/video, </a:t>
            </a:r>
            <a:br>
              <a:rPr lang="en-US"/>
            </a:br>
            <a:r>
              <a:rPr lang="en-US"/>
              <a:t>are good for patient care, bad for patient care, or do you not think they have an impact on patient care?</a:t>
            </a:r>
          </a:p>
        </p:txBody>
      </p:sp>
      <p:graphicFrame>
        <p:nvGraphicFramePr>
          <p:cNvPr id="15" name="Table 14">
            <a:extLst>
              <a:ext uri="{FF2B5EF4-FFF2-40B4-BE49-F238E27FC236}">
                <a16:creationId xmlns:a16="http://schemas.microsoft.com/office/drawing/2014/main" id="{BF96DACD-0CAD-46F7-BFA0-E150CFDF768C}"/>
              </a:ext>
            </a:extLst>
          </p:cNvPr>
          <p:cNvGraphicFramePr>
            <a:graphicFrameLocks noGrp="1"/>
          </p:cNvGraphicFramePr>
          <p:nvPr>
            <p:extLst>
              <p:ext uri="{D42A27DB-BD31-4B8C-83A1-F6EECF244321}">
                <p14:modId xmlns:p14="http://schemas.microsoft.com/office/powerpoint/2010/main" val="4132144000"/>
              </p:ext>
            </p:extLst>
          </p:nvPr>
        </p:nvGraphicFramePr>
        <p:xfrm>
          <a:off x="458724" y="1107994"/>
          <a:ext cx="3657600" cy="513735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5720989"/>
                    </a:ext>
                  </a:extLst>
                </a:gridCol>
              </a:tblGrid>
              <a:tr h="1712452">
                <a:tc>
                  <a:txBody>
                    <a:bodyPr/>
                    <a:lstStyle/>
                    <a:p>
                      <a:pPr algn="r"/>
                      <a:r>
                        <a:rPr lang="en-US" sz="1400" b="1">
                          <a:solidFill>
                            <a:schemeClr val="tx1"/>
                          </a:solidFill>
                          <a:latin typeface="Segoe UI" panose="020B0502040204020203" pitchFamily="34" charset="0"/>
                          <a:cs typeface="Segoe UI" panose="020B0502040204020203" pitchFamily="34" charset="0"/>
                        </a:rPr>
                        <a:t>Good</a:t>
                      </a:r>
                      <a:r>
                        <a:rPr lang="en-US" sz="1400" b="0">
                          <a:solidFill>
                            <a:schemeClr val="tx1"/>
                          </a:solidFill>
                          <a:latin typeface="Segoe UI" panose="020B0502040204020203" pitchFamily="34" charset="0"/>
                          <a:cs typeface="Segoe UI" panose="020B0502040204020203" pitchFamily="34" charset="0"/>
                        </a:rPr>
                        <a:t> for patient care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1712452">
                <a:tc>
                  <a:txBody>
                    <a:bodyPr/>
                    <a:lstStyle/>
                    <a:p>
                      <a:pPr algn="r"/>
                      <a:r>
                        <a:rPr lang="en-US" sz="1400" b="1">
                          <a:solidFill>
                            <a:schemeClr val="tx1"/>
                          </a:solidFill>
                          <a:latin typeface="Segoe UI" panose="020B0502040204020203" pitchFamily="34" charset="0"/>
                          <a:cs typeface="Segoe UI" panose="020B0502040204020203" pitchFamily="34" charset="0"/>
                        </a:rPr>
                        <a:t>Bad</a:t>
                      </a:r>
                      <a:r>
                        <a:rPr lang="en-US" sz="1400" b="0">
                          <a:solidFill>
                            <a:schemeClr val="tx1"/>
                          </a:solidFill>
                          <a:latin typeface="Segoe UI" panose="020B0502040204020203" pitchFamily="34" charset="0"/>
                          <a:cs typeface="Segoe UI" panose="020B0502040204020203" pitchFamily="34" charset="0"/>
                        </a:rPr>
                        <a:t> for patient care</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1712452">
                <a:tc>
                  <a:txBody>
                    <a:bodyPr/>
                    <a:lstStyle/>
                    <a:p>
                      <a:pPr algn="r"/>
                      <a:r>
                        <a:rPr lang="en-US" sz="1400" b="1">
                          <a:solidFill>
                            <a:schemeClr val="tx1"/>
                          </a:solidFill>
                          <a:latin typeface="Segoe UI" panose="020B0502040204020203" pitchFamily="34" charset="0"/>
                          <a:cs typeface="Segoe UI" panose="020B0502040204020203" pitchFamily="34" charset="0"/>
                        </a:rPr>
                        <a:t>No impact </a:t>
                      </a:r>
                      <a:r>
                        <a:rPr lang="en-US" sz="1400" b="0">
                          <a:solidFill>
                            <a:schemeClr val="tx1"/>
                          </a:solidFill>
                          <a:latin typeface="Segoe UI" panose="020B0502040204020203" pitchFamily="34" charset="0"/>
                          <a:cs typeface="Segoe UI" panose="020B0502040204020203" pitchFamily="34" charset="0"/>
                        </a:rPr>
                        <a:t>on patient care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527249"/>
                  </a:ext>
                </a:extLst>
              </a:tr>
            </a:tbl>
          </a:graphicData>
        </a:graphic>
      </p:graphicFrame>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Not sure / Refused</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1521526098"/>
              </p:ext>
            </p:extLst>
          </p:nvPr>
        </p:nvGraphicFramePr>
        <p:xfrm>
          <a:off x="4162806" y="978408"/>
          <a:ext cx="7570406" cy="5266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E3E33DA6-F7B1-48C1-4440-38BAE363A9BD}"/>
              </a:ext>
            </a:extLst>
          </p:cNvPr>
          <p:cNvGraphicFramePr>
            <a:graphicFrameLocks noGrp="1"/>
          </p:cNvGraphicFramePr>
          <p:nvPr>
            <p:extLst>
              <p:ext uri="{D42A27DB-BD31-4B8C-83A1-F6EECF244321}">
                <p14:modId xmlns:p14="http://schemas.microsoft.com/office/powerpoint/2010/main" val="697035413"/>
              </p:ext>
            </p:extLst>
          </p:nvPr>
        </p:nvGraphicFramePr>
        <p:xfrm>
          <a:off x="4262399" y="3284620"/>
          <a:ext cx="3332942" cy="731520"/>
        </p:xfrm>
        <a:graphic>
          <a:graphicData uri="http://schemas.openxmlformats.org/drawingml/2006/table">
            <a:tbl>
              <a:tblPr firstRow="1" bandRow="1">
                <a:tableStyleId>{2D5ABB26-0587-4C30-8999-92F81FD0307C}</a:tableStyleId>
              </a:tblPr>
              <a:tblGrid>
                <a:gridCol w="2718850">
                  <a:extLst>
                    <a:ext uri="{9D8B030D-6E8A-4147-A177-3AD203B41FA5}">
                      <a16:colId xmlns:a16="http://schemas.microsoft.com/office/drawing/2014/main" val="412734549"/>
                    </a:ext>
                  </a:extLst>
                </a:gridCol>
                <a:gridCol w="614092">
                  <a:extLst>
                    <a:ext uri="{9D8B030D-6E8A-4147-A177-3AD203B41FA5}">
                      <a16:colId xmlns:a16="http://schemas.microsoft.com/office/drawing/2014/main" val="2559167434"/>
                    </a:ext>
                  </a:extLst>
                </a:gridCol>
              </a:tblGrid>
              <a:tr h="0">
                <a:tc>
                  <a:txBody>
                    <a:bodyPr/>
                    <a:lstStyle/>
                    <a:p>
                      <a:r>
                        <a:rPr lang="en-US" sz="1200" b="1" dirty="0">
                          <a:solidFill>
                            <a:schemeClr val="tx2"/>
                          </a:solidFill>
                        </a:rPr>
                        <a:t>Direct care teaching hospital</a:t>
                      </a:r>
                    </a:p>
                  </a:txBody>
                  <a:tcPr marL="0" marR="0" marT="0" marB="0"/>
                </a:tc>
                <a:tc>
                  <a:txBody>
                    <a:bodyPr/>
                    <a:lstStyle/>
                    <a:p>
                      <a:r>
                        <a:rPr lang="en-US" sz="1200" b="1">
                          <a:solidFill>
                            <a:schemeClr val="tx2"/>
                          </a:solidFill>
                        </a:rPr>
                        <a:t>65%</a:t>
                      </a:r>
                    </a:p>
                  </a:txBody>
                  <a:tcPr marL="0" marR="0" marT="0" marB="0"/>
                </a:tc>
                <a:extLst>
                  <a:ext uri="{0D108BD9-81ED-4DB2-BD59-A6C34878D82A}">
                    <a16:rowId xmlns:a16="http://schemas.microsoft.com/office/drawing/2014/main" val="1128107268"/>
                  </a:ext>
                </a:extLst>
              </a:tr>
              <a:tr h="128424">
                <a:tc>
                  <a:txBody>
                    <a:bodyPr/>
                    <a:lstStyle/>
                    <a:p>
                      <a:r>
                        <a:rPr lang="en-US" sz="1200" b="1">
                          <a:solidFill>
                            <a:schemeClr val="tx2"/>
                          </a:solidFill>
                        </a:rPr>
                        <a:t>Direct care community hospital</a:t>
                      </a:r>
                    </a:p>
                  </a:txBody>
                  <a:tcPr marL="0" marR="0" marT="0" marB="0"/>
                </a:tc>
                <a:tc>
                  <a:txBody>
                    <a:bodyPr/>
                    <a:lstStyle/>
                    <a:p>
                      <a:r>
                        <a:rPr lang="en-US" sz="1200" b="1">
                          <a:solidFill>
                            <a:schemeClr val="tx2"/>
                          </a:solidFill>
                        </a:rPr>
                        <a:t>64%</a:t>
                      </a:r>
                    </a:p>
                  </a:txBody>
                  <a:tcPr marL="0" marR="0" marT="0" marB="0"/>
                </a:tc>
                <a:extLst>
                  <a:ext uri="{0D108BD9-81ED-4DB2-BD59-A6C34878D82A}">
                    <a16:rowId xmlns:a16="http://schemas.microsoft.com/office/drawing/2014/main" val="1454972647"/>
                  </a:ext>
                </a:extLst>
              </a:tr>
              <a:tr h="125193">
                <a:tc>
                  <a:txBody>
                    <a:bodyPr/>
                    <a:lstStyle/>
                    <a:p>
                      <a:r>
                        <a:rPr lang="en-US" sz="1200">
                          <a:solidFill>
                            <a:schemeClr val="tx2"/>
                          </a:solidFill>
                        </a:rPr>
                        <a:t>Non-hospital direct care</a:t>
                      </a:r>
                    </a:p>
                  </a:txBody>
                  <a:tcPr marL="0" marR="0" marT="0" marB="0"/>
                </a:tc>
                <a:tc>
                  <a:txBody>
                    <a:bodyPr/>
                    <a:lstStyle/>
                    <a:p>
                      <a:r>
                        <a:rPr lang="en-US" sz="1200">
                          <a:solidFill>
                            <a:schemeClr val="tx2"/>
                          </a:solidFill>
                        </a:rPr>
                        <a:t>60%</a:t>
                      </a:r>
                    </a:p>
                  </a:txBody>
                  <a:tcPr marL="0" marR="0" marT="0" marB="0"/>
                </a:tc>
                <a:extLst>
                  <a:ext uri="{0D108BD9-81ED-4DB2-BD59-A6C34878D82A}">
                    <a16:rowId xmlns:a16="http://schemas.microsoft.com/office/drawing/2014/main" val="3249592863"/>
                  </a:ext>
                </a:extLst>
              </a:tr>
              <a:tr h="125193">
                <a:tc>
                  <a:txBody>
                    <a:bodyPr/>
                    <a:lstStyle/>
                    <a:p>
                      <a:r>
                        <a:rPr lang="en-US" sz="1200">
                          <a:solidFill>
                            <a:schemeClr val="tx2"/>
                          </a:solidFill>
                        </a:rPr>
                        <a:t>Non-direct care</a:t>
                      </a:r>
                    </a:p>
                  </a:txBody>
                  <a:tcPr marL="0" marR="0" marT="0" marB="0"/>
                </a:tc>
                <a:tc>
                  <a:txBody>
                    <a:bodyPr/>
                    <a:lstStyle/>
                    <a:p>
                      <a:r>
                        <a:rPr lang="en-US" sz="1200" dirty="0">
                          <a:solidFill>
                            <a:schemeClr val="tx2"/>
                          </a:solidFill>
                        </a:rPr>
                        <a:t>49%</a:t>
                      </a:r>
                    </a:p>
                  </a:txBody>
                  <a:tcPr marL="0" marR="0" marT="0" marB="0"/>
                </a:tc>
                <a:extLst>
                  <a:ext uri="{0D108BD9-81ED-4DB2-BD59-A6C34878D82A}">
                    <a16:rowId xmlns:a16="http://schemas.microsoft.com/office/drawing/2014/main" val="561457106"/>
                  </a:ext>
                </a:extLst>
              </a:tr>
            </a:tbl>
          </a:graphicData>
        </a:graphic>
      </p:graphicFrame>
    </p:spTree>
    <p:extLst>
      <p:ext uri="{BB962C8B-B14F-4D97-AF65-F5344CB8AC3E}">
        <p14:creationId xmlns:p14="http://schemas.microsoft.com/office/powerpoint/2010/main" val="1386675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4B54-01D4-2DA9-B31D-DB12AC987A80}"/>
              </a:ext>
            </a:extLst>
          </p:cNvPr>
          <p:cNvSpPr>
            <a:spLocks noGrp="1"/>
          </p:cNvSpPr>
          <p:nvPr>
            <p:ph type="title"/>
          </p:nvPr>
        </p:nvSpPr>
        <p:spPr/>
        <p:txBody>
          <a:bodyPr/>
          <a:lstStyle/>
          <a:p>
            <a:r>
              <a:rPr lang="en-US"/>
              <a:t>Key </a:t>
            </a:r>
            <a:r>
              <a:rPr lang="en-US" dirty="0"/>
              <a:t>Findings</a:t>
            </a:r>
            <a:endParaRPr lang="en-US"/>
          </a:p>
        </p:txBody>
      </p:sp>
      <p:sp>
        <p:nvSpPr>
          <p:cNvPr id="3" name="Text Placeholder 2">
            <a:extLst>
              <a:ext uri="{FF2B5EF4-FFF2-40B4-BE49-F238E27FC236}">
                <a16:creationId xmlns:a16="http://schemas.microsoft.com/office/drawing/2014/main" id="{828058FA-B18E-0A90-69CC-A23755AF63EE}"/>
              </a:ext>
            </a:extLst>
          </p:cNvPr>
          <p:cNvSpPr>
            <a:spLocks noGrp="1"/>
          </p:cNvSpPr>
          <p:nvPr>
            <p:ph type="body" sz="quarter" idx="10"/>
          </p:nvPr>
        </p:nvSpPr>
        <p:spPr/>
        <p:txBody>
          <a:bodyPr/>
          <a:lstStyle/>
          <a:p>
            <a:r>
              <a:rPr lang="en-US" i="1" dirty="0"/>
              <a:t>Understaffing</a:t>
            </a:r>
            <a:r>
              <a:rPr lang="en-US" dirty="0"/>
              <a:t> and </a:t>
            </a:r>
            <a:r>
              <a:rPr lang="en-US" i="1" dirty="0"/>
              <a:t>caring for too many patients at once</a:t>
            </a:r>
            <a:r>
              <a:rPr lang="en-US" dirty="0"/>
              <a:t> continue to lead the list of obstacles facing nurses</a:t>
            </a:r>
          </a:p>
          <a:p>
            <a:r>
              <a:rPr lang="en-US" dirty="0"/>
              <a:t>Bedside nurses are aware of an array of negative outcomes as a result of inadequate time with patients including a lack of time to comfort and discharge properly, re-admission and complications, and even death </a:t>
            </a:r>
          </a:p>
          <a:p>
            <a:r>
              <a:rPr lang="en-US" dirty="0"/>
              <a:t>Over a third of nurses are concerned that unsafe staffing conditions put their nursing license at risk most shifts</a:t>
            </a:r>
          </a:p>
          <a:p>
            <a:r>
              <a:rPr lang="en-US" dirty="0"/>
              <a:t>Workplace violence and abuse remains high and the majority of nurses have encountered at least one instance within the last two years</a:t>
            </a:r>
          </a:p>
          <a:p>
            <a:pPr lvl="1"/>
            <a:r>
              <a:rPr lang="en-US" dirty="0"/>
              <a:t>The situation seems most acute for direct care community hospital nurses, those newer to the profession, and those who say that they are regularly put in unsafe staffing situations</a:t>
            </a:r>
          </a:p>
          <a:p>
            <a:r>
              <a:rPr lang="en-US" dirty="0"/>
              <a:t>Nurses see the lack of regulation as detrimental for patient care</a:t>
            </a:r>
          </a:p>
          <a:p>
            <a:pPr lvl="1"/>
            <a:r>
              <a:rPr lang="en-US" dirty="0"/>
              <a:t>Hospitals are not properly regulated to keep patients safe </a:t>
            </a:r>
          </a:p>
          <a:p>
            <a:pPr lvl="1"/>
            <a:r>
              <a:rPr lang="en-US" dirty="0"/>
              <a:t>Hospital administrators and Beacon Hill are not responsive to unsafe staffing levels</a:t>
            </a:r>
          </a:p>
          <a:p>
            <a:r>
              <a:rPr lang="en-US"/>
              <a:t>1-in-5 </a:t>
            </a:r>
            <a:r>
              <a:rPr lang="en-US" dirty="0"/>
              <a:t>RNs say they plan to leave nursing in the next two years</a:t>
            </a:r>
          </a:p>
        </p:txBody>
      </p:sp>
    </p:spTree>
    <p:extLst>
      <p:ext uri="{BB962C8B-B14F-4D97-AF65-F5344CB8AC3E}">
        <p14:creationId xmlns:p14="http://schemas.microsoft.com/office/powerpoint/2010/main" val="1660883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54BCC3A-0977-4076-A964-6B648A582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568" y="1619826"/>
            <a:ext cx="3601284" cy="2057400"/>
          </a:xfrm>
          <a:prstGeom prst="rect">
            <a:avLst/>
          </a:prstGeom>
        </p:spPr>
      </p:pic>
      <p:grpSp>
        <p:nvGrpSpPr>
          <p:cNvPr id="5" name="Group 4">
            <a:extLst>
              <a:ext uri="{FF2B5EF4-FFF2-40B4-BE49-F238E27FC236}">
                <a16:creationId xmlns:a16="http://schemas.microsoft.com/office/drawing/2014/main" id="{CB362925-6750-11B9-7E17-4756C9F5F250}"/>
              </a:ext>
            </a:extLst>
          </p:cNvPr>
          <p:cNvGrpSpPr/>
          <p:nvPr/>
        </p:nvGrpSpPr>
        <p:grpSpPr>
          <a:xfrm>
            <a:off x="6438901" y="4130944"/>
            <a:ext cx="5286373" cy="646331"/>
            <a:chOff x="6438901" y="3978544"/>
            <a:chExt cx="5286373" cy="646331"/>
          </a:xfrm>
        </p:grpSpPr>
        <p:sp>
          <p:nvSpPr>
            <p:cNvPr id="9" name="TextBox 8">
              <a:extLst>
                <a:ext uri="{FF2B5EF4-FFF2-40B4-BE49-F238E27FC236}">
                  <a16:creationId xmlns:a16="http://schemas.microsoft.com/office/drawing/2014/main" id="{FA5D3F56-C680-4F1C-BFFA-78055F3B9C1A}"/>
                </a:ext>
              </a:extLst>
            </p:cNvPr>
            <p:cNvSpPr txBox="1"/>
            <p:nvPr/>
          </p:nvSpPr>
          <p:spPr>
            <a:xfrm>
              <a:off x="6438901" y="3978544"/>
              <a:ext cx="2695574" cy="646331"/>
            </a:xfrm>
            <a:prstGeom prst="rect">
              <a:avLst/>
            </a:prstGeom>
            <a:noFill/>
          </p:spPr>
          <p:txBody>
            <a:bodyPr wrap="square" lIns="0" tIns="0" rIns="0" bIns="0" rtlCol="0">
              <a:spAutoFit/>
            </a:bodyPr>
            <a:lstStyle/>
            <a:p>
              <a:pPr algn="ctr"/>
              <a:r>
                <a:rPr lang="en-US" sz="1400" b="1">
                  <a:solidFill>
                    <a:schemeClr val="accent6"/>
                  </a:solidFill>
                </a:rPr>
                <a:t>Chris Anderson</a:t>
              </a:r>
            </a:p>
            <a:p>
              <a:pPr algn="ctr"/>
              <a:r>
                <a:rPr lang="en-US" sz="1400">
                  <a:solidFill>
                    <a:schemeClr val="bg2"/>
                  </a:solidFill>
                </a:rPr>
                <a:t>617.742.3766</a:t>
              </a:r>
            </a:p>
            <a:p>
              <a:pPr algn="ctr"/>
              <a:r>
                <a:rPr lang="en-US" sz="1400">
                  <a:solidFill>
                    <a:schemeClr val="accent6"/>
                  </a:solidFill>
                  <a:hlinkClick r:id="rId3">
                    <a:extLst>
                      <a:ext uri="{A12FA001-AC4F-418D-AE19-62706E023703}">
                        <ahyp:hlinkClr xmlns:ahyp="http://schemas.microsoft.com/office/drawing/2018/hyperlinkcolor" val="tx"/>
                      </a:ext>
                    </a:extLst>
                  </a:hlinkClick>
                </a:rPr>
                <a:t>Chris@BeaconResearch.com</a:t>
              </a:r>
              <a:endParaRPr lang="en-US" sz="1400">
                <a:solidFill>
                  <a:schemeClr val="accent6"/>
                </a:solidFill>
              </a:endParaRPr>
            </a:p>
          </p:txBody>
        </p:sp>
        <p:sp>
          <p:nvSpPr>
            <p:cNvPr id="2" name="TextBox 1">
              <a:extLst>
                <a:ext uri="{FF2B5EF4-FFF2-40B4-BE49-F238E27FC236}">
                  <a16:creationId xmlns:a16="http://schemas.microsoft.com/office/drawing/2014/main" id="{01DDD0BB-7419-1CD4-F0A4-952EB2AC5636}"/>
                </a:ext>
              </a:extLst>
            </p:cNvPr>
            <p:cNvSpPr txBox="1"/>
            <p:nvPr/>
          </p:nvSpPr>
          <p:spPr>
            <a:xfrm>
              <a:off x="9220199" y="3978544"/>
              <a:ext cx="2505075" cy="646331"/>
            </a:xfrm>
            <a:prstGeom prst="rect">
              <a:avLst/>
            </a:prstGeom>
            <a:noFill/>
          </p:spPr>
          <p:txBody>
            <a:bodyPr wrap="square" lIns="0" tIns="0" rIns="0" bIns="0" rtlCol="0">
              <a:spAutoFit/>
            </a:bodyPr>
            <a:lstStyle/>
            <a:p>
              <a:pPr algn="ctr"/>
              <a:r>
                <a:rPr lang="en-US" sz="1400" b="1">
                  <a:solidFill>
                    <a:schemeClr val="accent6"/>
                  </a:solidFill>
                </a:rPr>
                <a:t>Sarah Tower-Richardi</a:t>
              </a:r>
            </a:p>
            <a:p>
              <a:pPr algn="ctr"/>
              <a:r>
                <a:rPr lang="en-US" sz="1400">
                  <a:solidFill>
                    <a:schemeClr val="bg2"/>
                  </a:solidFill>
                </a:rPr>
                <a:t>781.812.3530</a:t>
              </a:r>
            </a:p>
            <a:p>
              <a:pPr algn="ctr"/>
              <a:r>
                <a:rPr lang="en-US" sz="1400">
                  <a:solidFill>
                    <a:schemeClr val="accent6"/>
                  </a:solidFill>
                  <a:hlinkClick r:id="rId4">
                    <a:extLst>
                      <a:ext uri="{A12FA001-AC4F-418D-AE19-62706E023703}">
                        <ahyp:hlinkClr xmlns:ahyp="http://schemas.microsoft.com/office/drawing/2018/hyperlinkcolor" val="tx"/>
                      </a:ext>
                    </a:extLst>
                  </a:hlinkClick>
                </a:rPr>
                <a:t>Sarah@BeaconResearch.com</a:t>
              </a:r>
              <a:endParaRPr lang="en-US" sz="1400">
                <a:solidFill>
                  <a:schemeClr val="accent6"/>
                </a:solidFill>
              </a:endParaRPr>
            </a:p>
          </p:txBody>
        </p:sp>
      </p:grpSp>
      <p:sp>
        <p:nvSpPr>
          <p:cNvPr id="3" name="TextBox 2">
            <a:extLst>
              <a:ext uri="{FF2B5EF4-FFF2-40B4-BE49-F238E27FC236}">
                <a16:creationId xmlns:a16="http://schemas.microsoft.com/office/drawing/2014/main" id="{CEC48DEF-96FD-AF3E-EE01-8257ED284136}"/>
              </a:ext>
            </a:extLst>
          </p:cNvPr>
          <p:cNvSpPr txBox="1"/>
          <p:nvPr/>
        </p:nvSpPr>
        <p:spPr>
          <a:xfrm>
            <a:off x="7539038" y="3581663"/>
            <a:ext cx="3190874" cy="246221"/>
          </a:xfrm>
          <a:prstGeom prst="rect">
            <a:avLst/>
          </a:prstGeom>
          <a:noFill/>
        </p:spPr>
        <p:txBody>
          <a:bodyPr wrap="square" lIns="0" tIns="0" rIns="0" bIns="0" rtlCol="0">
            <a:spAutoFit/>
          </a:bodyPr>
          <a:lstStyle/>
          <a:p>
            <a:pPr algn="ctr"/>
            <a:r>
              <a:rPr lang="en-US" sz="1600" b="1" u="heavy" cap="small">
                <a:solidFill>
                  <a:schemeClr val="bg2"/>
                </a:solidFill>
                <a:uFill>
                  <a:solidFill>
                    <a:schemeClr val="accent6"/>
                  </a:solidFill>
                </a:uFill>
              </a:rPr>
              <a:t>For More Information, Contact</a:t>
            </a:r>
          </a:p>
        </p:txBody>
      </p:sp>
      <p:sp>
        <p:nvSpPr>
          <p:cNvPr id="4" name="TextBox 3">
            <a:extLst>
              <a:ext uri="{FF2B5EF4-FFF2-40B4-BE49-F238E27FC236}">
                <a16:creationId xmlns:a16="http://schemas.microsoft.com/office/drawing/2014/main" id="{E397743E-6AF2-6D3F-EBC8-5736C3E19568}"/>
              </a:ext>
            </a:extLst>
          </p:cNvPr>
          <p:cNvSpPr txBox="1"/>
          <p:nvPr/>
        </p:nvSpPr>
        <p:spPr>
          <a:xfrm>
            <a:off x="7539038" y="5105976"/>
            <a:ext cx="3190874" cy="430887"/>
          </a:xfrm>
          <a:prstGeom prst="rect">
            <a:avLst/>
          </a:prstGeom>
          <a:noFill/>
        </p:spPr>
        <p:txBody>
          <a:bodyPr wrap="square" lIns="0" tIns="0" rIns="0" bIns="0" rtlCol="0">
            <a:spAutoFit/>
          </a:bodyPr>
          <a:lstStyle/>
          <a:p>
            <a:pPr algn="ctr"/>
            <a:r>
              <a:rPr lang="en-US" sz="1400">
                <a:solidFill>
                  <a:schemeClr val="bg2"/>
                </a:solidFill>
              </a:rPr>
              <a:t>6 Beacon Street, Suite 510</a:t>
            </a:r>
          </a:p>
          <a:p>
            <a:pPr algn="ctr"/>
            <a:r>
              <a:rPr lang="en-US" sz="1400">
                <a:solidFill>
                  <a:schemeClr val="bg2"/>
                </a:solidFill>
              </a:rPr>
              <a:t>Boston, MA 02108</a:t>
            </a:r>
          </a:p>
        </p:txBody>
      </p:sp>
    </p:spTree>
    <p:extLst>
      <p:ext uri="{BB962C8B-B14F-4D97-AF65-F5344CB8AC3E}">
        <p14:creationId xmlns:p14="http://schemas.microsoft.com/office/powerpoint/2010/main" val="298762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8-in-10 RNs say the quality of care has gotten worse in the past two years.</a:t>
            </a:r>
          </a:p>
        </p:txBody>
      </p:sp>
      <p:sp>
        <p:nvSpPr>
          <p:cNvPr id="15" name="Text Placeholder 14">
            <a:extLst>
              <a:ext uri="{FF2B5EF4-FFF2-40B4-BE49-F238E27FC236}">
                <a16:creationId xmlns:a16="http://schemas.microsoft.com/office/drawing/2014/main" id="{B84CB089-8AC2-4E82-AE29-87E761911A88}"/>
              </a:ext>
            </a:extLst>
          </p:cNvPr>
          <p:cNvSpPr>
            <a:spLocks noGrp="1"/>
          </p:cNvSpPr>
          <p:nvPr>
            <p:ph type="body" sz="quarter" idx="11"/>
          </p:nvPr>
        </p:nvSpPr>
        <p:spPr/>
        <p:txBody>
          <a:bodyPr/>
          <a:lstStyle/>
          <a:p>
            <a:r>
              <a:rPr lang="en-US"/>
              <a:t>Q6: In the past two years, do you think the overall quality of healthcare in Massachusetts hospitals has gotten:</a:t>
            </a:r>
          </a:p>
        </p:txBody>
      </p:sp>
      <p:sp>
        <p:nvSpPr>
          <p:cNvPr id="16" name="TextBox 15">
            <a:extLst>
              <a:ext uri="{FF2B5EF4-FFF2-40B4-BE49-F238E27FC236}">
                <a16:creationId xmlns:a16="http://schemas.microsoft.com/office/drawing/2014/main" id="{A21C8CBA-1369-4FF6-A836-32294170D170}"/>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Remainder Stayed the same / Not sure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809532055"/>
              </p:ext>
            </p:extLst>
          </p:nvPr>
        </p:nvGraphicFramePr>
        <p:xfrm>
          <a:off x="457200" y="978408"/>
          <a:ext cx="11276012" cy="526694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34FFFF4-B57C-42CF-B3C5-D9904E18F6DE}"/>
              </a:ext>
            </a:extLst>
          </p:cNvPr>
          <p:cNvSpPr txBox="1"/>
          <p:nvPr/>
        </p:nvSpPr>
        <p:spPr>
          <a:xfrm>
            <a:off x="10555252" y="2200695"/>
            <a:ext cx="1292296" cy="430887"/>
          </a:xfrm>
          <a:prstGeom prst="rect">
            <a:avLst/>
          </a:prstGeom>
          <a:noFill/>
          <a:ln w="12700">
            <a:solidFill>
              <a:schemeClr val="accent3"/>
            </a:solidFill>
          </a:ln>
        </p:spPr>
        <p:txBody>
          <a:bodyPr wrap="square" lIns="0" tIns="0" rIns="0" bIns="0" rtlCol="0">
            <a:spAutoFit/>
          </a:bodyPr>
          <a:lstStyle/>
          <a:p>
            <a:pPr algn="ctr"/>
            <a:r>
              <a:rPr lang="en-US" sz="1400" dirty="0">
                <a:solidFill>
                  <a:schemeClr val="accent3"/>
                </a:solidFill>
              </a:rPr>
              <a:t>49% </a:t>
            </a:r>
          </a:p>
          <a:p>
            <a:pPr algn="ctr"/>
            <a:r>
              <a:rPr lang="en-US" sz="1400" i="1" dirty="0">
                <a:solidFill>
                  <a:schemeClr val="accent3"/>
                </a:solidFill>
              </a:rPr>
              <a:t>Much Worse</a:t>
            </a:r>
          </a:p>
        </p:txBody>
      </p:sp>
    </p:spTree>
    <p:extLst>
      <p:ext uri="{BB962C8B-B14F-4D97-AF65-F5344CB8AC3E}">
        <p14:creationId xmlns:p14="http://schemas.microsoft.com/office/powerpoint/2010/main" val="40791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6CB712-899A-40A6-9B55-B2AF4C07424F}"/>
              </a:ext>
            </a:extLst>
          </p:cNvPr>
          <p:cNvSpPr>
            <a:spLocks noGrp="1"/>
          </p:cNvSpPr>
          <p:nvPr>
            <p:ph type="title"/>
          </p:nvPr>
        </p:nvSpPr>
        <p:spPr>
          <a:xfrm>
            <a:off x="319548" y="91439"/>
            <a:ext cx="10744200" cy="685800"/>
          </a:xfrm>
        </p:spPr>
        <p:txBody>
          <a:bodyPr/>
          <a:lstStyle/>
          <a:p>
            <a:r>
              <a:rPr lang="en-US" i="1" u="sng"/>
              <a:t>Understaffing</a:t>
            </a:r>
            <a:r>
              <a:rPr lang="en-US"/>
              <a:t> is widely seen as the biggest obstacle to delivering quality care.</a:t>
            </a:r>
          </a:p>
        </p:txBody>
      </p:sp>
      <p:sp>
        <p:nvSpPr>
          <p:cNvPr id="2" name="Text Placeholder 1">
            <a:extLst>
              <a:ext uri="{FF2B5EF4-FFF2-40B4-BE49-F238E27FC236}">
                <a16:creationId xmlns:a16="http://schemas.microsoft.com/office/drawing/2014/main" id="{B4AE569C-A148-48A7-8F74-3D31B713725D}"/>
              </a:ext>
            </a:extLst>
          </p:cNvPr>
          <p:cNvSpPr>
            <a:spLocks noGrp="1"/>
          </p:cNvSpPr>
          <p:nvPr>
            <p:ph type="body" sz="quarter" idx="11"/>
          </p:nvPr>
        </p:nvSpPr>
        <p:spPr/>
        <p:txBody>
          <a:bodyPr/>
          <a:lstStyle/>
          <a:p>
            <a:r>
              <a:rPr lang="en-US"/>
              <a:t>Q7: What is the biggest problem or obstacle you face in doing your job and delivering quality care to patients?  [OPEN END]</a:t>
            </a:r>
          </a:p>
        </p:txBody>
      </p:sp>
      <p:graphicFrame>
        <p:nvGraphicFramePr>
          <p:cNvPr id="7" name="Table 6">
            <a:extLst>
              <a:ext uri="{FF2B5EF4-FFF2-40B4-BE49-F238E27FC236}">
                <a16:creationId xmlns:a16="http://schemas.microsoft.com/office/drawing/2014/main" id="{C42A2968-0FBD-49EF-86FD-1233D4F572A0}"/>
              </a:ext>
            </a:extLst>
          </p:cNvPr>
          <p:cNvGraphicFramePr>
            <a:graphicFrameLocks noGrp="1"/>
          </p:cNvGraphicFramePr>
          <p:nvPr>
            <p:extLst>
              <p:ext uri="{D42A27DB-BD31-4B8C-83A1-F6EECF244321}">
                <p14:modId xmlns:p14="http://schemas.microsoft.com/office/powerpoint/2010/main" val="1317651005"/>
              </p:ext>
            </p:extLst>
          </p:nvPr>
        </p:nvGraphicFramePr>
        <p:xfrm>
          <a:off x="457200" y="1077664"/>
          <a:ext cx="7979569" cy="4780500"/>
        </p:xfrm>
        <a:graphic>
          <a:graphicData uri="http://schemas.openxmlformats.org/drawingml/2006/table">
            <a:tbl>
              <a:tblPr firstRow="1" bandRow="1">
                <a:tableStyleId>{F2DE63D5-997A-4646-A377-4702673A728D}</a:tableStyleId>
              </a:tblPr>
              <a:tblGrid>
                <a:gridCol w="5217409">
                  <a:extLst>
                    <a:ext uri="{9D8B030D-6E8A-4147-A177-3AD203B41FA5}">
                      <a16:colId xmlns:a16="http://schemas.microsoft.com/office/drawing/2014/main" val="2887700242"/>
                    </a:ext>
                  </a:extLst>
                </a:gridCol>
                <a:gridCol w="920720">
                  <a:extLst>
                    <a:ext uri="{9D8B030D-6E8A-4147-A177-3AD203B41FA5}">
                      <a16:colId xmlns:a16="http://schemas.microsoft.com/office/drawing/2014/main" val="1412162883"/>
                    </a:ext>
                  </a:extLst>
                </a:gridCol>
                <a:gridCol w="920720">
                  <a:extLst>
                    <a:ext uri="{9D8B030D-6E8A-4147-A177-3AD203B41FA5}">
                      <a16:colId xmlns:a16="http://schemas.microsoft.com/office/drawing/2014/main" val="4277025394"/>
                    </a:ext>
                  </a:extLst>
                </a:gridCol>
                <a:gridCol w="920720">
                  <a:extLst>
                    <a:ext uri="{9D8B030D-6E8A-4147-A177-3AD203B41FA5}">
                      <a16:colId xmlns:a16="http://schemas.microsoft.com/office/drawing/2014/main" val="4225649865"/>
                    </a:ext>
                  </a:extLst>
                </a:gridCol>
              </a:tblGrid>
              <a:tr h="287931">
                <a:tc>
                  <a:txBody>
                    <a:bodyPr/>
                    <a:lstStyle/>
                    <a:p>
                      <a:pPr marL="110490" marR="0" lvl="0" indent="0" algn="l" defTabSz="914400" rtl="0" eaLnBrk="1" fontAlgn="auto" latinLnBrk="0" hangingPunct="1">
                        <a:lnSpc>
                          <a:spcPct val="100000"/>
                        </a:lnSpc>
                        <a:spcBef>
                          <a:spcPts val="0"/>
                        </a:spcBef>
                        <a:spcAft>
                          <a:spcPts val="0"/>
                        </a:spcAft>
                        <a:buClrTx/>
                        <a:buSzTx/>
                        <a:buFontTx/>
                        <a:buNone/>
                        <a:tabLst/>
                        <a:defRPr/>
                      </a:pPr>
                      <a:r>
                        <a:rPr lang="en-US" sz="1400"/>
                        <a:t> Biggest Obstacle in Delivering Quality Care to Patients</a:t>
                      </a:r>
                    </a:p>
                  </a:txBody>
                  <a:tcPr marL="0" marR="0" marT="0" marB="0" anchor="ctr">
                    <a:solidFill>
                      <a:schemeClr val="accent3"/>
                    </a:solidFill>
                  </a:tcPr>
                </a:tc>
                <a:tc>
                  <a:txBody>
                    <a:bodyPr/>
                    <a:lstStyle/>
                    <a:p>
                      <a:pPr marL="0" marR="0" algn="ctr">
                        <a:spcBef>
                          <a:spcPts val="0"/>
                        </a:spcBef>
                        <a:spcAft>
                          <a:spcPts val="0"/>
                        </a:spcAft>
                        <a:tabLst>
                          <a:tab pos="548640" algn="r"/>
                        </a:tabLst>
                      </a:pPr>
                      <a:r>
                        <a:rPr lang="en-US" sz="1400" b="1">
                          <a:solidFill>
                            <a:schemeClr val="accent4"/>
                          </a:solidFill>
                          <a:effectLst/>
                          <a:latin typeface="+mn-lt"/>
                          <a:ea typeface="Times New Roman" panose="02020603050405020304" pitchFamily="18" charset="0"/>
                          <a:cs typeface="Times New Roman" panose="02020603050405020304" pitchFamily="18" charset="0"/>
                        </a:rPr>
                        <a:t>2024</a:t>
                      </a:r>
                    </a:p>
                  </a:txBody>
                  <a:tcPr marL="0" marR="0" marT="0" marB="0" anchor="ctr">
                    <a:solidFill>
                      <a:schemeClr val="accent3"/>
                    </a:solidFill>
                  </a:tcPr>
                </a:tc>
                <a:tc>
                  <a:txBody>
                    <a:bodyPr/>
                    <a:lstStyle/>
                    <a:p>
                      <a:pPr marL="0" marR="0" algn="ctr">
                        <a:spcBef>
                          <a:spcPts val="0"/>
                        </a:spcBef>
                        <a:spcAft>
                          <a:spcPts val="0"/>
                        </a:spcAft>
                        <a:tabLst>
                          <a:tab pos="548640" algn="r"/>
                        </a:tabLst>
                      </a:pPr>
                      <a:r>
                        <a:rPr lang="en-US" sz="1400" b="1">
                          <a:solidFill>
                            <a:schemeClr val="accent4"/>
                          </a:solidFill>
                          <a:effectLst/>
                          <a:latin typeface="+mn-lt"/>
                          <a:ea typeface="Times New Roman" panose="02020603050405020304" pitchFamily="18" charset="0"/>
                          <a:cs typeface="Times New Roman" panose="02020603050405020304" pitchFamily="18" charset="0"/>
                        </a:rPr>
                        <a:t>2023</a:t>
                      </a:r>
                    </a:p>
                  </a:txBody>
                  <a:tcPr marL="0" marR="0" marT="0" marB="0" anchor="ctr">
                    <a:solidFill>
                      <a:schemeClr val="accent3"/>
                    </a:solidFill>
                  </a:tcPr>
                </a:tc>
                <a:tc>
                  <a:txBody>
                    <a:bodyPr/>
                    <a:lstStyle/>
                    <a:p>
                      <a:pPr marL="0" marR="0" algn="ctr">
                        <a:spcBef>
                          <a:spcPts val="0"/>
                        </a:spcBef>
                        <a:spcAft>
                          <a:spcPts val="0"/>
                        </a:spcAft>
                        <a:tabLst>
                          <a:tab pos="548640" algn="r"/>
                        </a:tabLst>
                      </a:pPr>
                      <a:r>
                        <a:rPr lang="en-US" sz="1400" b="1">
                          <a:solidFill>
                            <a:schemeClr val="accent4"/>
                          </a:solidFill>
                          <a:effectLst/>
                          <a:latin typeface="+mn-lt"/>
                          <a:ea typeface="Times New Roman" panose="02020603050405020304" pitchFamily="18" charset="0"/>
                          <a:cs typeface="Times New Roman" panose="02020603050405020304" pitchFamily="18" charset="0"/>
                        </a:rPr>
                        <a:t>2022</a:t>
                      </a:r>
                    </a:p>
                  </a:txBody>
                  <a:tcPr marL="0" marR="0" marT="0" marB="0" anchor="ctr">
                    <a:solidFill>
                      <a:schemeClr val="accent3"/>
                    </a:solidFill>
                  </a:tcPr>
                </a:tc>
                <a:extLst>
                  <a:ext uri="{0D108BD9-81ED-4DB2-BD59-A6C34878D82A}">
                    <a16:rowId xmlns:a16="http://schemas.microsoft.com/office/drawing/2014/main" val="806700206"/>
                  </a:ext>
                </a:extLst>
              </a:tr>
              <a:tr h="287931">
                <a:tc>
                  <a:txBody>
                    <a:bodyPr/>
                    <a:lstStyle/>
                    <a:p>
                      <a:pPr marL="110490" marR="0" lvl="0" indent="0" algn="l" defTabSz="914400" rtl="0" eaLnBrk="1" fontAlgn="auto" latinLnBrk="0" hangingPunct="1">
                        <a:lnSpc>
                          <a:spcPct val="100000"/>
                        </a:lnSpc>
                        <a:spcBef>
                          <a:spcPts val="0"/>
                        </a:spcBef>
                        <a:spcAft>
                          <a:spcPts val="0"/>
                        </a:spcAft>
                        <a:buClrTx/>
                        <a:buSzTx/>
                        <a:buFontTx/>
                        <a:buNone/>
                        <a:tabLst/>
                        <a:defRPr/>
                      </a:pPr>
                      <a:r>
                        <a:rPr lang="en-US" sz="1400" b="1">
                          <a:effectLst/>
                          <a:latin typeface="+mn-lt"/>
                          <a:ea typeface="Calibri" panose="020F0502020204030204" pitchFamily="34" charset="0"/>
                          <a:cs typeface="Times New Roman" panose="02020603050405020304" pitchFamily="18" charset="0"/>
                        </a:rPr>
                        <a:t>Understaffing / Nurse to patient ratios / Too many patients</a:t>
                      </a:r>
                    </a:p>
                  </a:txBody>
                  <a:tcPr marL="0" marR="0" marT="0" marB="0" anchor="ctr"/>
                </a:tc>
                <a:tc>
                  <a:txBody>
                    <a:bodyPr/>
                    <a:lstStyle/>
                    <a:p>
                      <a:pPr marL="0" marR="0" algn="ctr">
                        <a:spcBef>
                          <a:spcPts val="0"/>
                        </a:spcBef>
                        <a:spcAft>
                          <a:spcPts val="0"/>
                        </a:spcAft>
                        <a:tabLst>
                          <a:tab pos="548640" algn="r"/>
                        </a:tabLst>
                      </a:pPr>
                      <a:r>
                        <a:rPr lang="en-US" sz="1400" b="1">
                          <a:effectLst/>
                          <a:latin typeface="+mn-lt"/>
                          <a:ea typeface="Times New Roman" panose="02020603050405020304" pitchFamily="18" charset="0"/>
                          <a:cs typeface="Times New Roman" panose="02020603050405020304" pitchFamily="18" charset="0"/>
                        </a:rPr>
                        <a:t>   60%</a:t>
                      </a:r>
                    </a:p>
                  </a:txBody>
                  <a:tcPr marL="0" marR="0" marT="0" marB="0" anchor="ctr"/>
                </a:tc>
                <a:tc>
                  <a:txBody>
                    <a:bodyPr/>
                    <a:lstStyle/>
                    <a:p>
                      <a:pPr marL="0" marR="0" algn="ctr">
                        <a:spcBef>
                          <a:spcPts val="0"/>
                        </a:spcBef>
                        <a:spcAft>
                          <a:spcPts val="0"/>
                        </a:spcAft>
                        <a:tabLst>
                          <a:tab pos="548640" algn="r"/>
                        </a:tabLst>
                      </a:pPr>
                      <a:r>
                        <a:rPr lang="en-US" sz="1400" b="1">
                          <a:effectLst/>
                          <a:latin typeface="+mn-lt"/>
                          <a:ea typeface="Times New Roman" panose="02020603050405020304" pitchFamily="18" charset="0"/>
                          <a:cs typeface="Times New Roman" panose="02020603050405020304" pitchFamily="18" charset="0"/>
                        </a:rPr>
                        <a:t>   66%</a:t>
                      </a:r>
                    </a:p>
                  </a:txBody>
                  <a:tcPr marL="0" marR="0" marT="0" marB="0" anchor="ctr"/>
                </a:tc>
                <a:tc>
                  <a:txBody>
                    <a:bodyPr/>
                    <a:lstStyle/>
                    <a:p>
                      <a:pPr marL="0" marR="0" algn="ctr">
                        <a:spcBef>
                          <a:spcPts val="0"/>
                        </a:spcBef>
                        <a:spcAft>
                          <a:spcPts val="0"/>
                        </a:spcAft>
                        <a:tabLst>
                          <a:tab pos="548640" algn="r"/>
                        </a:tabLst>
                      </a:pPr>
                      <a:r>
                        <a:rPr lang="en-US" sz="1400" b="1">
                          <a:effectLst/>
                          <a:latin typeface="+mn-lt"/>
                          <a:ea typeface="Times New Roman" panose="02020603050405020304" pitchFamily="18" charset="0"/>
                          <a:cs typeface="Times New Roman" panose="02020603050405020304" pitchFamily="18" charset="0"/>
                        </a:rPr>
                        <a:t>   65%</a:t>
                      </a:r>
                    </a:p>
                  </a:txBody>
                  <a:tcPr marL="0" marR="0" marT="0" marB="0" anchor="ctr"/>
                </a:tc>
                <a:extLst>
                  <a:ext uri="{0D108BD9-81ED-4DB2-BD59-A6C34878D82A}">
                    <a16:rowId xmlns:a16="http://schemas.microsoft.com/office/drawing/2014/main" val="3515666637"/>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Lack of trained staff / Lack of experienced staff</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11</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7</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9</a:t>
                      </a:r>
                    </a:p>
                  </a:txBody>
                  <a:tcPr marL="0" marR="0" marT="0" marB="0" anchor="ctr"/>
                </a:tc>
                <a:extLst>
                  <a:ext uri="{0D108BD9-81ED-4DB2-BD59-A6C34878D82A}">
                    <a16:rowId xmlns:a16="http://schemas.microsoft.com/office/drawing/2014/main" val="3697623141"/>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Lack of support / Resources</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10</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9</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12</a:t>
                      </a:r>
                    </a:p>
                  </a:txBody>
                  <a:tcPr marL="0" marR="0" marT="0" marB="0" anchor="ctr"/>
                </a:tc>
                <a:extLst>
                  <a:ext uri="{0D108BD9-81ED-4DB2-BD59-A6C34878D82A}">
                    <a16:rowId xmlns:a16="http://schemas.microsoft.com/office/drawing/2014/main" val="4056430419"/>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Poor management</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8</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7</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NA</a:t>
                      </a:r>
                    </a:p>
                  </a:txBody>
                  <a:tcPr marL="0" marR="0" marT="0" marB="0" anchor="ctr"/>
                </a:tc>
                <a:extLst>
                  <a:ext uri="{0D108BD9-81ED-4DB2-BD59-A6C34878D82A}">
                    <a16:rowId xmlns:a16="http://schemas.microsoft.com/office/drawing/2014/main" val="967703098"/>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Bed shortage</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7</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3</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1</a:t>
                      </a:r>
                    </a:p>
                  </a:txBody>
                  <a:tcPr marL="0" marR="0" marT="0" marB="0" anchor="ctr"/>
                </a:tc>
                <a:extLst>
                  <a:ext uri="{0D108BD9-81ED-4DB2-BD59-A6C34878D82A}">
                    <a16:rowId xmlns:a16="http://schemas.microsoft.com/office/drawing/2014/main" val="1751728752"/>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Lack of access to care / Lack of preventative care</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6</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3</a:t>
                      </a:r>
                    </a:p>
                  </a:txBody>
                  <a:tcPr marL="0" marR="0" marT="0" marB="0" anchor="ctr"/>
                </a:tc>
                <a:extLst>
                  <a:ext uri="{0D108BD9-81ED-4DB2-BD59-A6C34878D82A}">
                    <a16:rowId xmlns:a16="http://schemas.microsoft.com/office/drawing/2014/main" val="1700155487"/>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Increasing responsibilities / Expected to do more</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6</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5</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6</a:t>
                      </a:r>
                    </a:p>
                  </a:txBody>
                  <a:tcPr marL="0" marR="0" marT="0" marB="0" anchor="ctr"/>
                </a:tc>
                <a:extLst>
                  <a:ext uri="{0D108BD9-81ED-4DB2-BD59-A6C34878D82A}">
                    <a16:rowId xmlns:a16="http://schemas.microsoft.com/office/drawing/2014/main" val="2168122444"/>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Time management</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6</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5</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extLst>
                  <a:ext uri="{0D108BD9-81ED-4DB2-BD59-A6C34878D82A}">
                    <a16:rowId xmlns:a16="http://schemas.microsoft.com/office/drawing/2014/main" val="1396724360"/>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Burnout / Low morale</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5</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3</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extLst>
                  <a:ext uri="{0D108BD9-81ED-4DB2-BD59-A6C34878D82A}">
                    <a16:rowId xmlns:a16="http://schemas.microsoft.com/office/drawing/2014/main" val="2680253757"/>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Computer / EMR / Paperwork</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5</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3</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3</a:t>
                      </a:r>
                    </a:p>
                  </a:txBody>
                  <a:tcPr marL="0" marR="0" marT="0" marB="0" anchor="ctr"/>
                </a:tc>
                <a:extLst>
                  <a:ext uri="{0D108BD9-81ED-4DB2-BD59-A6C34878D82A}">
                    <a16:rowId xmlns:a16="http://schemas.microsoft.com/office/drawing/2014/main" val="2727827349"/>
                  </a:ext>
                </a:extLst>
              </a:tr>
              <a:tr h="287931">
                <a:tc>
                  <a:txBody>
                    <a:bodyPr/>
                    <a:lstStyle/>
                    <a:p>
                      <a:pPr marL="110490" marR="0" indent="0">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Low pay / Less pay than travelers</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5</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5</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extLst>
                  <a:ext uri="{0D108BD9-81ED-4DB2-BD59-A6C34878D82A}">
                    <a16:rowId xmlns:a16="http://schemas.microsoft.com/office/drawing/2014/main" val="2956716041"/>
                  </a:ext>
                </a:extLst>
              </a:tr>
              <a:tr h="461535">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Lack of coordinated care / Premature discharge / Rushed care</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extLst>
                  <a:ext uri="{0D108BD9-81ED-4DB2-BD59-A6C34878D82A}">
                    <a16:rowId xmlns:a16="http://schemas.microsoft.com/office/drawing/2014/main" val="1152587664"/>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Sicker patients / Acuity of patients</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6</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extLst>
                  <a:ext uri="{0D108BD9-81ED-4DB2-BD59-A6C34878D82A}">
                    <a16:rowId xmlns:a16="http://schemas.microsoft.com/office/drawing/2014/main" val="4142049335"/>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Workplace violence / Rude patients / Feeling unsafe</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NA</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NA</a:t>
                      </a:r>
                    </a:p>
                  </a:txBody>
                  <a:tcPr marL="0" marR="0" marT="0" marB="0" anchor="ctr"/>
                </a:tc>
                <a:extLst>
                  <a:ext uri="{0D108BD9-81ED-4DB2-BD59-A6C34878D82A}">
                    <a16:rowId xmlns:a16="http://schemas.microsoft.com/office/drawing/2014/main" val="2733540671"/>
                  </a:ext>
                </a:extLst>
              </a:tr>
              <a:tr h="287931">
                <a:tc>
                  <a:txBody>
                    <a:bodyPr/>
                    <a:lstStyle/>
                    <a:p>
                      <a:pPr marL="110490" marR="0" indent="0">
                        <a:spcBef>
                          <a:spcPts val="0"/>
                        </a:spcBef>
                        <a:spcAft>
                          <a:spcPts val="0"/>
                        </a:spcAft>
                      </a:pPr>
                      <a:r>
                        <a:rPr lang="en-US" sz="1400">
                          <a:effectLst/>
                          <a:latin typeface="+mn-lt"/>
                          <a:ea typeface="Calibri" panose="020F0502020204030204" pitchFamily="34" charset="0"/>
                          <a:cs typeface="Times New Roman" panose="02020603050405020304" pitchFamily="18" charset="0"/>
                        </a:rPr>
                        <a:t>Insurance issues</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tc>
                  <a:txBody>
                    <a:bodyPr/>
                    <a:lstStyle/>
                    <a:p>
                      <a:pPr marL="0" marR="0" algn="ctr">
                        <a:spcBef>
                          <a:spcPts val="0"/>
                        </a:spcBef>
                        <a:spcAft>
                          <a:spcPts val="0"/>
                        </a:spcAft>
                      </a:pPr>
                      <a:r>
                        <a:rPr lang="en-US" sz="1400" b="0">
                          <a:effectLst/>
                          <a:latin typeface="+mn-lt"/>
                          <a:ea typeface="Times New Roman" panose="02020603050405020304" pitchFamily="18" charset="0"/>
                          <a:cs typeface="Times New Roman" panose="02020603050405020304" pitchFamily="18" charset="0"/>
                        </a:rPr>
                        <a:t>4</a:t>
                      </a:r>
                    </a:p>
                  </a:txBody>
                  <a:tcPr marL="0" marR="0" marT="0" marB="0" anchor="ctr"/>
                </a:tc>
                <a:tc>
                  <a:txBody>
                    <a:bodyPr/>
                    <a:lstStyle/>
                    <a:p>
                      <a:pPr marL="0" marR="0" algn="ctr">
                        <a:spcBef>
                          <a:spcPts val="0"/>
                        </a:spcBef>
                        <a:spcAft>
                          <a:spcPts val="0"/>
                        </a:spcAft>
                      </a:pPr>
                      <a:r>
                        <a:rPr lang="en-US" sz="1400" b="0" dirty="0">
                          <a:effectLst/>
                          <a:latin typeface="+mn-lt"/>
                          <a:ea typeface="Times New Roman" panose="02020603050405020304" pitchFamily="18" charset="0"/>
                          <a:cs typeface="Times New Roman" panose="02020603050405020304" pitchFamily="18" charset="0"/>
                        </a:rPr>
                        <a:t>2</a:t>
                      </a:r>
                    </a:p>
                  </a:txBody>
                  <a:tcPr marL="0" marR="0" marT="0" marB="0" anchor="ctr"/>
                </a:tc>
                <a:extLst>
                  <a:ext uri="{0D108BD9-81ED-4DB2-BD59-A6C34878D82A}">
                    <a16:rowId xmlns:a16="http://schemas.microsoft.com/office/drawing/2014/main" val="3882593783"/>
                  </a:ext>
                </a:extLst>
              </a:tr>
            </a:tbl>
          </a:graphicData>
        </a:graphic>
      </p:graphicFrame>
      <p:sp>
        <p:nvSpPr>
          <p:cNvPr id="3" name="TextBox 2">
            <a:extLst>
              <a:ext uri="{FF2B5EF4-FFF2-40B4-BE49-F238E27FC236}">
                <a16:creationId xmlns:a16="http://schemas.microsoft.com/office/drawing/2014/main" id="{D5854A74-79B6-162A-A284-3543E95F5879}"/>
              </a:ext>
            </a:extLst>
          </p:cNvPr>
          <p:cNvSpPr txBox="1"/>
          <p:nvPr/>
        </p:nvSpPr>
        <p:spPr>
          <a:xfrm>
            <a:off x="458724" y="6250941"/>
            <a:ext cx="11274552" cy="191561"/>
          </a:xfrm>
          <a:prstGeom prst="rect">
            <a:avLst/>
          </a:prstGeom>
          <a:noFill/>
        </p:spPr>
        <p:txBody>
          <a:bodyPr wrap="square" lIns="0" tIns="36576" rIns="0" bIns="36576" rtlCol="0" anchor="ctr">
            <a:noAutofit/>
          </a:bodyPr>
          <a:lstStyle/>
          <a:p>
            <a:pPr algn="r"/>
            <a:r>
              <a:rPr lang="en-US" sz="1000">
                <a:solidFill>
                  <a:schemeClr val="bg1">
                    <a:lumMod val="50000"/>
                  </a:schemeClr>
                </a:solidFill>
                <a:latin typeface="Segoe UI" panose="020B0502040204020203" pitchFamily="34" charset="0"/>
                <a:cs typeface="Segoe UI" panose="020B0502040204020203" pitchFamily="34" charset="0"/>
              </a:rPr>
              <a:t>Note: Responses under 4% are not shown. Multiple responses accepted, so equals more than 100%.</a:t>
            </a:r>
          </a:p>
        </p:txBody>
      </p:sp>
      <p:cxnSp>
        <p:nvCxnSpPr>
          <p:cNvPr id="4" name="Straight Arrow Connector 3">
            <a:extLst>
              <a:ext uri="{FF2B5EF4-FFF2-40B4-BE49-F238E27FC236}">
                <a16:creationId xmlns:a16="http://schemas.microsoft.com/office/drawing/2014/main" id="{F8D1861C-2907-2384-4645-34452CD41B4F}"/>
              </a:ext>
            </a:extLst>
          </p:cNvPr>
          <p:cNvCxnSpPr>
            <a:cxnSpLocks/>
          </p:cNvCxnSpPr>
          <p:nvPr/>
        </p:nvCxnSpPr>
        <p:spPr>
          <a:xfrm>
            <a:off x="8535286" y="1524609"/>
            <a:ext cx="556870"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6" name="Table 5">
            <a:extLst>
              <a:ext uri="{FF2B5EF4-FFF2-40B4-BE49-F238E27FC236}">
                <a16:creationId xmlns:a16="http://schemas.microsoft.com/office/drawing/2014/main" id="{6BAB79B6-EB2E-EFE7-7B6B-22A8896DE048}"/>
              </a:ext>
            </a:extLst>
          </p:cNvPr>
          <p:cNvGraphicFramePr>
            <a:graphicFrameLocks noGrp="1"/>
          </p:cNvGraphicFramePr>
          <p:nvPr>
            <p:extLst>
              <p:ext uri="{D42A27DB-BD31-4B8C-83A1-F6EECF244321}">
                <p14:modId xmlns:p14="http://schemas.microsoft.com/office/powerpoint/2010/main" val="1972882709"/>
              </p:ext>
            </p:extLst>
          </p:nvPr>
        </p:nvGraphicFramePr>
        <p:xfrm>
          <a:off x="9190673" y="1434436"/>
          <a:ext cx="2540187" cy="182880"/>
        </p:xfrm>
        <a:graphic>
          <a:graphicData uri="http://schemas.openxmlformats.org/drawingml/2006/table">
            <a:tbl>
              <a:tblPr firstRow="1" bandRow="1">
                <a:tableStyleId>{2D5ABB26-0587-4C30-8999-92F81FD0307C}</a:tableStyleId>
              </a:tblPr>
              <a:tblGrid>
                <a:gridCol w="2201787">
                  <a:extLst>
                    <a:ext uri="{9D8B030D-6E8A-4147-A177-3AD203B41FA5}">
                      <a16:colId xmlns:a16="http://schemas.microsoft.com/office/drawing/2014/main" val="412734549"/>
                    </a:ext>
                  </a:extLst>
                </a:gridCol>
                <a:gridCol w="338400">
                  <a:extLst>
                    <a:ext uri="{9D8B030D-6E8A-4147-A177-3AD203B41FA5}">
                      <a16:colId xmlns:a16="http://schemas.microsoft.com/office/drawing/2014/main" val="2559167434"/>
                    </a:ext>
                  </a:extLst>
                </a:gridCol>
              </a:tblGrid>
              <a:tr h="128424">
                <a:tc>
                  <a:txBody>
                    <a:bodyPr/>
                    <a:lstStyle/>
                    <a:p>
                      <a:r>
                        <a:rPr lang="en-US" sz="1200" b="0">
                          <a:solidFill>
                            <a:schemeClr val="tx2"/>
                          </a:solidFill>
                        </a:rPr>
                        <a:t>Direct care community hospital</a:t>
                      </a:r>
                    </a:p>
                  </a:txBody>
                  <a:tcPr marL="0" marR="0" marT="0" marB="0"/>
                </a:tc>
                <a:tc>
                  <a:txBody>
                    <a:bodyPr/>
                    <a:lstStyle/>
                    <a:p>
                      <a:r>
                        <a:rPr lang="en-US" sz="1200" b="0">
                          <a:solidFill>
                            <a:schemeClr val="tx2"/>
                          </a:solidFill>
                        </a:rPr>
                        <a:t>75%</a:t>
                      </a:r>
                    </a:p>
                  </a:txBody>
                  <a:tcPr marL="0" marR="0" marT="0" marB="0"/>
                </a:tc>
                <a:extLst>
                  <a:ext uri="{0D108BD9-81ED-4DB2-BD59-A6C34878D82A}">
                    <a16:rowId xmlns:a16="http://schemas.microsoft.com/office/drawing/2014/main" val="1454972647"/>
                  </a:ext>
                </a:extLst>
              </a:tr>
            </a:tbl>
          </a:graphicData>
        </a:graphic>
      </p:graphicFrame>
    </p:spTree>
    <p:extLst>
      <p:ext uri="{BB962C8B-B14F-4D97-AF65-F5344CB8AC3E}">
        <p14:creationId xmlns:p14="http://schemas.microsoft.com/office/powerpoint/2010/main" val="324177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Two-thirds of bedside nurses say lack of time with patients is a major challenge.</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[AMONG DIRECT PATIENT CARE NURSES, N=442] Q16–Q29: Below are some challenges facing bedside nurses. Please rate the challenge each presents to you in your job on a scale of major challenge, minor challenge, or not much of a challenge.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1044198563"/>
              </p:ext>
            </p:extLst>
          </p:nvPr>
        </p:nvGraphicFramePr>
        <p:xfrm>
          <a:off x="4427034" y="1059100"/>
          <a:ext cx="7306178" cy="54277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61536FE2-DC02-7BB8-8777-4634345EAE7A}"/>
              </a:ext>
            </a:extLst>
          </p:cNvPr>
          <p:cNvGraphicFramePr>
            <a:graphicFrameLocks noGrp="1"/>
          </p:cNvGraphicFramePr>
          <p:nvPr>
            <p:extLst>
              <p:ext uri="{D42A27DB-BD31-4B8C-83A1-F6EECF244321}">
                <p14:modId xmlns:p14="http://schemas.microsoft.com/office/powerpoint/2010/main" val="1817225970"/>
              </p:ext>
            </p:extLst>
          </p:nvPr>
        </p:nvGraphicFramePr>
        <p:xfrm>
          <a:off x="122663" y="1185764"/>
          <a:ext cx="4302782" cy="5301128"/>
        </p:xfrm>
        <a:graphic>
          <a:graphicData uri="http://schemas.openxmlformats.org/drawingml/2006/table">
            <a:tbl>
              <a:tblPr firstRow="1" bandRow="1">
                <a:tableStyleId>{5C22544A-7EE6-4342-B048-85BDC9FD1C3A}</a:tableStyleId>
              </a:tblPr>
              <a:tblGrid>
                <a:gridCol w="4302782">
                  <a:extLst>
                    <a:ext uri="{9D8B030D-6E8A-4147-A177-3AD203B41FA5}">
                      <a16:colId xmlns:a16="http://schemas.microsoft.com/office/drawing/2014/main" val="365720989"/>
                    </a:ext>
                  </a:extLst>
                </a:gridCol>
              </a:tblGrid>
              <a:tr h="378652">
                <a:tc>
                  <a:txBody>
                    <a:bodyPr/>
                    <a:lstStyle/>
                    <a:p>
                      <a:pPr algn="r" fontAlgn="b"/>
                      <a:r>
                        <a:rPr lang="en-US" sz="1400" b="0" i="0" u="none" strike="noStrike">
                          <a:solidFill>
                            <a:srgbClr val="000000"/>
                          </a:solidFill>
                          <a:effectLst/>
                          <a:latin typeface="+mj-lt"/>
                        </a:rPr>
                        <a:t>Not having time to provide care and attention needed</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Having to care for too many patients at one time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100709"/>
                  </a:ext>
                </a:extLst>
              </a:tr>
              <a:tr h="378652">
                <a:tc>
                  <a:txBody>
                    <a:bodyPr/>
                    <a:lstStyle/>
                    <a:p>
                      <a:pPr algn="r" fontAlgn="b"/>
                      <a:r>
                        <a:rPr lang="en-US" sz="1400" b="0" i="0" u="none" strike="noStrike">
                          <a:solidFill>
                            <a:srgbClr val="000000"/>
                          </a:solidFill>
                          <a:effectLst/>
                          <a:latin typeface="+mj-lt"/>
                        </a:rPr>
                        <a:t>Inadequate pay</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378652">
                <a:tc>
                  <a:txBody>
                    <a:bodyPr/>
                    <a:lstStyle/>
                    <a:p>
                      <a:pPr algn="r" fontAlgn="b"/>
                      <a:r>
                        <a:rPr lang="en-US" sz="1400" b="0" i="0" u="none" strike="noStrike" kern="1200">
                          <a:solidFill>
                            <a:srgbClr val="000000"/>
                          </a:solidFill>
                          <a:effectLst/>
                          <a:latin typeface="+mn-lt"/>
                          <a:ea typeface="+mn-ea"/>
                          <a:cs typeface="+mn-cs"/>
                        </a:rPr>
                        <a:t>Reduction in ancillary staff</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5561219"/>
                  </a:ext>
                </a:extLst>
              </a:tr>
              <a:tr h="378652">
                <a:tc>
                  <a:txBody>
                    <a:bodyPr/>
                    <a:lstStyle/>
                    <a:p>
                      <a:pPr algn="r" fontAlgn="b"/>
                      <a:r>
                        <a:rPr lang="en-US" sz="1400" b="0" i="0" u="none" strike="noStrike">
                          <a:solidFill>
                            <a:srgbClr val="000000"/>
                          </a:solidFill>
                          <a:effectLst/>
                          <a:latin typeface="+mj-lt"/>
                        </a:rPr>
                        <a:t>Not having enough beds for all patients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517687"/>
                  </a:ext>
                </a:extLst>
              </a:tr>
              <a:tr h="378652">
                <a:tc>
                  <a:txBody>
                    <a:bodyPr/>
                    <a:lstStyle/>
                    <a:p>
                      <a:pPr algn="r" fontAlgn="b"/>
                      <a:r>
                        <a:rPr lang="en-US" sz="1400" b="0" i="0" u="none" strike="noStrike" kern="1200">
                          <a:solidFill>
                            <a:srgbClr val="000000"/>
                          </a:solidFill>
                          <a:effectLst/>
                          <a:latin typeface="+mn-lt"/>
                          <a:ea typeface="+mn-ea"/>
                          <a:cs typeface="+mn-cs"/>
                        </a:rPr>
                        <a:t>Inability to discharge patients to outside facilities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1106935"/>
                  </a:ext>
                </a:extLst>
              </a:tr>
              <a:tr h="378652">
                <a:tc>
                  <a:txBody>
                    <a:bodyPr/>
                    <a:lstStyle/>
                    <a:p>
                      <a:pPr algn="r" fontAlgn="b"/>
                      <a:r>
                        <a:rPr lang="en-US" sz="1400" b="0" i="0" u="none" strike="noStrike" kern="1200">
                          <a:solidFill>
                            <a:srgbClr val="000000"/>
                          </a:solidFill>
                          <a:effectLst/>
                          <a:latin typeface="+mn-lt"/>
                          <a:ea typeface="+mn-ea"/>
                          <a:cs typeface="+mn-cs"/>
                        </a:rPr>
                        <a:t>The increased use of travel nurses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6869199"/>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Workplace violence or abuse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4706346"/>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Insurance and reimbursement policies </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89918"/>
                  </a:ext>
                </a:extLst>
              </a:tr>
              <a:tr h="378652">
                <a:tc>
                  <a:txBody>
                    <a:bodyPr/>
                    <a:lstStyle/>
                    <a:p>
                      <a:pPr algn="r" fontAlgn="b"/>
                      <a:r>
                        <a:rPr lang="en-US" sz="1400" b="0" i="0" u="none" strike="noStrike" kern="1200">
                          <a:solidFill>
                            <a:srgbClr val="000000"/>
                          </a:solidFill>
                          <a:effectLst/>
                          <a:latin typeface="+mn-lt"/>
                          <a:ea typeface="+mn-ea"/>
                          <a:cs typeface="+mn-cs"/>
                        </a:rPr>
                        <a:t> Lack of control over work schedule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3748382"/>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Inadequate health insurance coverage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7694518"/>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Lack of safety with regard to infectious disease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690097"/>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On-the-job injuries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7435374"/>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Increases in mandatory overtime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4291817"/>
                  </a:ext>
                </a:extLst>
              </a:tr>
            </a:tbl>
          </a:graphicData>
        </a:graphic>
      </p:graphicFrame>
      <p:sp>
        <p:nvSpPr>
          <p:cNvPr id="4" name="TextBox 3">
            <a:extLst>
              <a:ext uri="{FF2B5EF4-FFF2-40B4-BE49-F238E27FC236}">
                <a16:creationId xmlns:a16="http://schemas.microsoft.com/office/drawing/2014/main" id="{735D2F4C-7E8D-BDA0-2F7E-6F00009019EF}"/>
              </a:ext>
            </a:extLst>
          </p:cNvPr>
          <p:cNvSpPr txBox="1"/>
          <p:nvPr/>
        </p:nvSpPr>
        <p:spPr>
          <a:xfrm>
            <a:off x="5966796" y="964158"/>
            <a:ext cx="1760220" cy="215444"/>
          </a:xfrm>
          <a:prstGeom prst="rect">
            <a:avLst/>
          </a:prstGeom>
          <a:noFill/>
        </p:spPr>
        <p:txBody>
          <a:bodyPr wrap="square" lIns="0" tIns="0" rIns="0" bIns="0" rtlCol="0">
            <a:spAutoFit/>
          </a:bodyPr>
          <a:lstStyle/>
          <a:p>
            <a:pPr algn="l"/>
            <a:r>
              <a:rPr lang="en-US" sz="1400" b="1" u="sng"/>
              <a:t>% Major Challenge</a:t>
            </a:r>
          </a:p>
        </p:txBody>
      </p:sp>
      <p:graphicFrame>
        <p:nvGraphicFramePr>
          <p:cNvPr id="5" name="Table 4">
            <a:extLst>
              <a:ext uri="{FF2B5EF4-FFF2-40B4-BE49-F238E27FC236}">
                <a16:creationId xmlns:a16="http://schemas.microsoft.com/office/drawing/2014/main" id="{9302D907-3919-5EB2-0A77-D238D76564DD}"/>
              </a:ext>
            </a:extLst>
          </p:cNvPr>
          <p:cNvGraphicFramePr>
            <a:graphicFrameLocks noGrp="1"/>
          </p:cNvGraphicFramePr>
          <p:nvPr>
            <p:extLst>
              <p:ext uri="{D42A27DB-BD31-4B8C-83A1-F6EECF244321}">
                <p14:modId xmlns:p14="http://schemas.microsoft.com/office/powerpoint/2010/main" val="2261697978"/>
              </p:ext>
            </p:extLst>
          </p:nvPr>
        </p:nvGraphicFramePr>
        <p:xfrm>
          <a:off x="10799971" y="1217702"/>
          <a:ext cx="882869" cy="5228818"/>
        </p:xfrm>
        <a:graphic>
          <a:graphicData uri="http://schemas.openxmlformats.org/drawingml/2006/table">
            <a:tbl>
              <a:tblPr firstRow="1" bandRow="1">
                <a:tableStyleId>{5C22544A-7EE6-4342-B048-85BDC9FD1C3A}</a:tableStyleId>
              </a:tblPr>
              <a:tblGrid>
                <a:gridCol w="882869">
                  <a:extLst>
                    <a:ext uri="{9D8B030D-6E8A-4147-A177-3AD203B41FA5}">
                      <a16:colId xmlns:a16="http://schemas.microsoft.com/office/drawing/2014/main" val="20000"/>
                    </a:ext>
                  </a:extLst>
                </a:gridCol>
              </a:tblGrid>
              <a:tr h="373487">
                <a:tc>
                  <a:txBody>
                    <a:bodyPr/>
                    <a:lstStyle/>
                    <a:p>
                      <a:pPr algn="ctr"/>
                      <a:r>
                        <a:rPr lang="en-US" sz="1400" b="1">
                          <a:solidFill>
                            <a:schemeClr val="tx1"/>
                          </a:solidFill>
                        </a:rPr>
                        <a:t>-5</a:t>
                      </a:r>
                      <a:endParaRPr lang="en-US" sz="1400" b="1"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3487">
                <a:tc>
                  <a:txBody>
                    <a:bodyPr/>
                    <a:lstStyle/>
                    <a:p>
                      <a:pPr algn="ctr"/>
                      <a:r>
                        <a:rPr lang="en-US" sz="1400" b="1">
                          <a:solidFill>
                            <a:schemeClr val="tx1"/>
                          </a:solidFill>
                        </a:rPr>
                        <a:t>-6</a:t>
                      </a:r>
                      <a:endParaRPr lang="en-US" sz="1400" b="1" dirty="0">
                        <a:solidFill>
                          <a:schemeClr val="tx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3487">
                <a:tc>
                  <a:txBody>
                    <a:bodyPr/>
                    <a:lstStyle/>
                    <a:p>
                      <a:pPr algn="ctr"/>
                      <a:r>
                        <a:rPr lang="en-US" sz="1400" b="1">
                          <a:solidFill>
                            <a:schemeClr val="tx1"/>
                          </a:solidFill>
                        </a:rPr>
                        <a:t>-7</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3487">
                <a:tc>
                  <a:txBody>
                    <a:bodyPr/>
                    <a:lstStyle/>
                    <a:p>
                      <a:pPr algn="ctr"/>
                      <a:r>
                        <a:rPr lang="en-US" sz="1400" b="1">
                          <a:solidFill>
                            <a:schemeClr val="tx1"/>
                          </a:solidFill>
                        </a:rPr>
                        <a:t>NA</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4677029"/>
                  </a:ext>
                </a:extLst>
              </a:tr>
              <a:tr h="373487">
                <a:tc>
                  <a:txBody>
                    <a:bodyPr/>
                    <a:lstStyle/>
                    <a:p>
                      <a:pPr algn="ctr"/>
                      <a:r>
                        <a:rPr lang="en-US" sz="1400" b="1">
                          <a:solidFill>
                            <a:schemeClr val="tx1"/>
                          </a:solidFill>
                        </a:rPr>
                        <a:t>NA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4887482"/>
                  </a:ext>
                </a:extLst>
              </a:tr>
              <a:tr h="373487">
                <a:tc>
                  <a:txBody>
                    <a:bodyPr/>
                    <a:lstStyle/>
                    <a:p>
                      <a:pPr algn="ctr"/>
                      <a:r>
                        <a:rPr lang="en-US" sz="1400" b="1">
                          <a:solidFill>
                            <a:schemeClr val="tx1"/>
                          </a:solidFill>
                        </a:rPr>
                        <a:t>NA</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6865853"/>
                  </a:ext>
                </a:extLst>
              </a:tr>
              <a:tr h="373487">
                <a:tc>
                  <a:txBody>
                    <a:bodyPr/>
                    <a:lstStyle/>
                    <a:p>
                      <a:pPr algn="ctr"/>
                      <a:r>
                        <a:rPr lang="en-US" sz="1400" b="1">
                          <a:solidFill>
                            <a:schemeClr val="tx1"/>
                          </a:solidFill>
                        </a:rPr>
                        <a:t>-10</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5862456"/>
                  </a:ext>
                </a:extLst>
              </a:tr>
              <a:tr h="373487">
                <a:tc>
                  <a:txBody>
                    <a:bodyPr/>
                    <a:lstStyle/>
                    <a:p>
                      <a:pPr algn="ctr"/>
                      <a:r>
                        <a:rPr lang="en-US" sz="1400" b="1">
                          <a:solidFill>
                            <a:schemeClr val="tx1"/>
                          </a:solidFill>
                        </a:rPr>
                        <a:t>-4</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2515397"/>
                  </a:ext>
                </a:extLst>
              </a:tr>
              <a:tr h="373487">
                <a:tc>
                  <a:txBody>
                    <a:bodyPr/>
                    <a:lstStyle/>
                    <a:p>
                      <a:pPr algn="ctr"/>
                      <a:r>
                        <a:rPr lang="en-US" sz="1400" b="1">
                          <a:solidFill>
                            <a:schemeClr val="tx1"/>
                          </a:solidFill>
                        </a:rPr>
                        <a:t>+2</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6183438"/>
                  </a:ext>
                </a:extLst>
              </a:tr>
              <a:tr h="373487">
                <a:tc>
                  <a:txBody>
                    <a:bodyPr/>
                    <a:lstStyle/>
                    <a:p>
                      <a:pPr algn="ctr"/>
                      <a:r>
                        <a:rPr lang="en-US" sz="1400" b="1">
                          <a:solidFill>
                            <a:schemeClr val="tx1"/>
                          </a:solidFill>
                        </a:rPr>
                        <a:t>-10</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051158"/>
                  </a:ext>
                </a:extLst>
              </a:tr>
              <a:tr h="373487">
                <a:tc>
                  <a:txBody>
                    <a:bodyPr/>
                    <a:lstStyle/>
                    <a:p>
                      <a:pPr algn="ctr"/>
                      <a:r>
                        <a:rPr lang="en-US" sz="1400" b="1">
                          <a:solidFill>
                            <a:schemeClr val="tx1"/>
                          </a:solidFill>
                        </a:rPr>
                        <a:t>-1</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5772113"/>
                  </a:ext>
                </a:extLst>
              </a:tr>
              <a:tr h="373487">
                <a:tc>
                  <a:txBody>
                    <a:bodyPr/>
                    <a:lstStyle/>
                    <a:p>
                      <a:pPr algn="ctr"/>
                      <a:r>
                        <a:rPr lang="en-US" sz="1400" b="1">
                          <a:solidFill>
                            <a:schemeClr val="tx1"/>
                          </a:solidFill>
                        </a:rPr>
                        <a:t>-6</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8058969"/>
                  </a:ext>
                </a:extLst>
              </a:tr>
              <a:tr h="373487">
                <a:tc>
                  <a:txBody>
                    <a:bodyPr/>
                    <a:lstStyle/>
                    <a:p>
                      <a:pPr algn="ctr"/>
                      <a:r>
                        <a:rPr lang="en-US" sz="1400" b="1">
                          <a:solidFill>
                            <a:schemeClr val="tx1"/>
                          </a:solidFill>
                        </a:rPr>
                        <a:t>-4</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7355711"/>
                  </a:ext>
                </a:extLst>
              </a:tr>
              <a:tr h="373487">
                <a:tc>
                  <a:txBody>
                    <a:bodyPr/>
                    <a:lstStyle/>
                    <a:p>
                      <a:pPr algn="ctr"/>
                      <a:r>
                        <a:rPr lang="en-US" sz="1400" b="1">
                          <a:solidFill>
                            <a:schemeClr val="tx1"/>
                          </a:solidFill>
                        </a:rPr>
                        <a:t>-9</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769582"/>
                  </a:ext>
                </a:extLst>
              </a:tr>
            </a:tbl>
          </a:graphicData>
        </a:graphic>
      </p:graphicFrame>
      <p:sp>
        <p:nvSpPr>
          <p:cNvPr id="6" name="TextBox 5">
            <a:extLst>
              <a:ext uri="{FF2B5EF4-FFF2-40B4-BE49-F238E27FC236}">
                <a16:creationId xmlns:a16="http://schemas.microsoft.com/office/drawing/2014/main" id="{474B8B56-3AC4-BAA0-F7D0-CE983CB0DD67}"/>
              </a:ext>
            </a:extLst>
          </p:cNvPr>
          <p:cNvSpPr txBox="1"/>
          <p:nvPr/>
        </p:nvSpPr>
        <p:spPr>
          <a:xfrm>
            <a:off x="10570514" y="887534"/>
            <a:ext cx="1341783" cy="433026"/>
          </a:xfrm>
          <a:prstGeom prst="rect">
            <a:avLst/>
          </a:prstGeom>
          <a:noFill/>
        </p:spPr>
        <p:txBody>
          <a:bodyPr wrap="square" lIns="0" tIns="0" rIns="0" bIns="0" rtlCol="0">
            <a:noAutofit/>
          </a:bodyPr>
          <a:lstStyle/>
          <a:p>
            <a:pPr algn="ctr"/>
            <a:r>
              <a:rPr lang="en-US" sz="1400" b="1"/>
              <a:t>Change </a:t>
            </a:r>
            <a:br>
              <a:rPr lang="en-US" sz="1400" b="1"/>
            </a:br>
            <a:r>
              <a:rPr lang="en-US" sz="1400" b="1" u="sng"/>
              <a:t>from 2023</a:t>
            </a:r>
          </a:p>
        </p:txBody>
      </p:sp>
      <p:cxnSp>
        <p:nvCxnSpPr>
          <p:cNvPr id="18" name="Straight Connector 17">
            <a:extLst>
              <a:ext uri="{FF2B5EF4-FFF2-40B4-BE49-F238E27FC236}">
                <a16:creationId xmlns:a16="http://schemas.microsoft.com/office/drawing/2014/main" id="{E0AF6994-B6D7-0A11-9727-0D9A87E8A2E9}"/>
              </a:ext>
            </a:extLst>
          </p:cNvPr>
          <p:cNvCxnSpPr>
            <a:cxnSpLocks/>
          </p:cNvCxnSpPr>
          <p:nvPr/>
        </p:nvCxnSpPr>
        <p:spPr>
          <a:xfrm>
            <a:off x="699382" y="3066780"/>
            <a:ext cx="10986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886FF7C-5229-54CA-4039-3D61575D10ED}"/>
              </a:ext>
            </a:extLst>
          </p:cNvPr>
          <p:cNvCxnSpPr>
            <a:cxnSpLocks/>
          </p:cNvCxnSpPr>
          <p:nvPr/>
        </p:nvCxnSpPr>
        <p:spPr>
          <a:xfrm>
            <a:off x="699382" y="5705902"/>
            <a:ext cx="109868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3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Direct care community hospital nurses see challenges as greater.</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[AMONG DIRECT PATIENT CARE NURSES, N=442] Q16–Q29: Below are some challenges facing bedside nurses. Please rate the challenge each presents to you in your job on a scale of major challenge, minor challenge, or not much of a challenge.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4040764789"/>
              </p:ext>
            </p:extLst>
          </p:nvPr>
        </p:nvGraphicFramePr>
        <p:xfrm>
          <a:off x="4427034" y="1059100"/>
          <a:ext cx="7306178" cy="54277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61536FE2-DC02-7BB8-8777-4634345EAE7A}"/>
              </a:ext>
            </a:extLst>
          </p:cNvPr>
          <p:cNvGraphicFramePr>
            <a:graphicFrameLocks noGrp="1"/>
          </p:cNvGraphicFramePr>
          <p:nvPr/>
        </p:nvGraphicFramePr>
        <p:xfrm>
          <a:off x="122663" y="1185764"/>
          <a:ext cx="4302782" cy="5301128"/>
        </p:xfrm>
        <a:graphic>
          <a:graphicData uri="http://schemas.openxmlformats.org/drawingml/2006/table">
            <a:tbl>
              <a:tblPr firstRow="1" bandRow="1">
                <a:tableStyleId>{5C22544A-7EE6-4342-B048-85BDC9FD1C3A}</a:tableStyleId>
              </a:tblPr>
              <a:tblGrid>
                <a:gridCol w="4302782">
                  <a:extLst>
                    <a:ext uri="{9D8B030D-6E8A-4147-A177-3AD203B41FA5}">
                      <a16:colId xmlns:a16="http://schemas.microsoft.com/office/drawing/2014/main" val="365720989"/>
                    </a:ext>
                  </a:extLst>
                </a:gridCol>
              </a:tblGrid>
              <a:tr h="378652">
                <a:tc>
                  <a:txBody>
                    <a:bodyPr/>
                    <a:lstStyle/>
                    <a:p>
                      <a:pPr algn="r" fontAlgn="b"/>
                      <a:r>
                        <a:rPr lang="en-US" sz="1400" b="0" i="0" u="none" strike="noStrike">
                          <a:solidFill>
                            <a:srgbClr val="000000"/>
                          </a:solidFill>
                          <a:effectLst/>
                          <a:latin typeface="+mj-lt"/>
                        </a:rPr>
                        <a:t>Not having time to provide care and attention needed</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Having to care for too many patients at one time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100709"/>
                  </a:ext>
                </a:extLst>
              </a:tr>
              <a:tr h="378652">
                <a:tc>
                  <a:txBody>
                    <a:bodyPr/>
                    <a:lstStyle/>
                    <a:p>
                      <a:pPr algn="r" fontAlgn="b"/>
                      <a:r>
                        <a:rPr lang="en-US" sz="1400" b="0" i="0" u="none" strike="noStrike">
                          <a:solidFill>
                            <a:srgbClr val="000000"/>
                          </a:solidFill>
                          <a:effectLst/>
                          <a:latin typeface="+mj-lt"/>
                        </a:rPr>
                        <a:t>Inadequate pay</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378652">
                <a:tc>
                  <a:txBody>
                    <a:bodyPr/>
                    <a:lstStyle/>
                    <a:p>
                      <a:pPr algn="r" fontAlgn="b"/>
                      <a:r>
                        <a:rPr lang="en-US" sz="1400" b="0" i="0" u="none" strike="noStrike" kern="1200">
                          <a:solidFill>
                            <a:srgbClr val="000000"/>
                          </a:solidFill>
                          <a:effectLst/>
                          <a:latin typeface="+mn-lt"/>
                          <a:ea typeface="+mn-ea"/>
                          <a:cs typeface="+mn-cs"/>
                        </a:rPr>
                        <a:t>Reduction in ancillary staff</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5561219"/>
                  </a:ext>
                </a:extLst>
              </a:tr>
              <a:tr h="378652">
                <a:tc>
                  <a:txBody>
                    <a:bodyPr/>
                    <a:lstStyle/>
                    <a:p>
                      <a:pPr algn="r" fontAlgn="b"/>
                      <a:r>
                        <a:rPr lang="en-US" sz="1400" b="0" i="0" u="none" strike="noStrike">
                          <a:solidFill>
                            <a:srgbClr val="000000"/>
                          </a:solidFill>
                          <a:effectLst/>
                          <a:latin typeface="+mj-lt"/>
                        </a:rPr>
                        <a:t>Not having enough beds for all patients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517687"/>
                  </a:ext>
                </a:extLst>
              </a:tr>
              <a:tr h="378652">
                <a:tc>
                  <a:txBody>
                    <a:bodyPr/>
                    <a:lstStyle/>
                    <a:p>
                      <a:pPr algn="r" fontAlgn="b"/>
                      <a:r>
                        <a:rPr lang="en-US" sz="1400" b="0" i="0" u="none" strike="noStrike" kern="1200">
                          <a:solidFill>
                            <a:srgbClr val="000000"/>
                          </a:solidFill>
                          <a:effectLst/>
                          <a:latin typeface="+mn-lt"/>
                          <a:ea typeface="+mn-ea"/>
                          <a:cs typeface="+mn-cs"/>
                        </a:rPr>
                        <a:t>Inability to discharge patients to outside facilities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1106935"/>
                  </a:ext>
                </a:extLst>
              </a:tr>
              <a:tr h="378652">
                <a:tc>
                  <a:txBody>
                    <a:bodyPr/>
                    <a:lstStyle/>
                    <a:p>
                      <a:pPr algn="r" fontAlgn="b"/>
                      <a:r>
                        <a:rPr lang="en-US" sz="1400" b="0" i="0" u="none" strike="noStrike" kern="1200">
                          <a:solidFill>
                            <a:srgbClr val="000000"/>
                          </a:solidFill>
                          <a:effectLst/>
                          <a:latin typeface="+mn-lt"/>
                          <a:ea typeface="+mn-ea"/>
                          <a:cs typeface="+mn-cs"/>
                        </a:rPr>
                        <a:t>The increased use of travel nurses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6869199"/>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Workplace violence or abuse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4706346"/>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Insurance and reimbursement policies </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89918"/>
                  </a:ext>
                </a:extLst>
              </a:tr>
              <a:tr h="378652">
                <a:tc>
                  <a:txBody>
                    <a:bodyPr/>
                    <a:lstStyle/>
                    <a:p>
                      <a:pPr algn="r" fontAlgn="b"/>
                      <a:r>
                        <a:rPr lang="en-US" sz="1400" b="0" i="0" u="none" strike="noStrike" kern="1200">
                          <a:solidFill>
                            <a:srgbClr val="000000"/>
                          </a:solidFill>
                          <a:effectLst/>
                          <a:latin typeface="+mn-lt"/>
                          <a:ea typeface="+mn-ea"/>
                          <a:cs typeface="+mn-cs"/>
                        </a:rPr>
                        <a:t> Lack of control over work schedule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3748382"/>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Inadequate health insurance coverage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7694518"/>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Lack of safety with regard to infectious disease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690097"/>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On-the-job injuries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7435374"/>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Increases in mandatory overtime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4291817"/>
                  </a:ext>
                </a:extLst>
              </a:tr>
            </a:tbl>
          </a:graphicData>
        </a:graphic>
      </p:graphicFrame>
      <p:sp>
        <p:nvSpPr>
          <p:cNvPr id="4" name="TextBox 3">
            <a:extLst>
              <a:ext uri="{FF2B5EF4-FFF2-40B4-BE49-F238E27FC236}">
                <a16:creationId xmlns:a16="http://schemas.microsoft.com/office/drawing/2014/main" id="{735D2F4C-7E8D-BDA0-2F7E-6F00009019EF}"/>
              </a:ext>
            </a:extLst>
          </p:cNvPr>
          <p:cNvSpPr txBox="1"/>
          <p:nvPr/>
        </p:nvSpPr>
        <p:spPr>
          <a:xfrm>
            <a:off x="5966796" y="964158"/>
            <a:ext cx="1760220" cy="215444"/>
          </a:xfrm>
          <a:prstGeom prst="rect">
            <a:avLst/>
          </a:prstGeom>
          <a:noFill/>
        </p:spPr>
        <p:txBody>
          <a:bodyPr wrap="square" lIns="0" tIns="0" rIns="0" bIns="0" rtlCol="0">
            <a:spAutoFit/>
          </a:bodyPr>
          <a:lstStyle/>
          <a:p>
            <a:pPr algn="l"/>
            <a:r>
              <a:rPr lang="en-US" sz="1400" b="1" u="sng"/>
              <a:t>% Major Challenge</a:t>
            </a:r>
          </a:p>
        </p:txBody>
      </p:sp>
    </p:spTree>
    <p:extLst>
      <p:ext uri="{BB962C8B-B14F-4D97-AF65-F5344CB8AC3E}">
        <p14:creationId xmlns:p14="http://schemas.microsoft.com/office/powerpoint/2010/main" val="273281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F105D7-5E0F-422F-A4EA-3F7A0780ECD3}"/>
              </a:ext>
            </a:extLst>
          </p:cNvPr>
          <p:cNvSpPr>
            <a:spLocks noGrp="1"/>
          </p:cNvSpPr>
          <p:nvPr>
            <p:ph type="title"/>
          </p:nvPr>
        </p:nvSpPr>
        <p:spPr/>
        <p:txBody>
          <a:bodyPr/>
          <a:lstStyle/>
          <a:p>
            <a:r>
              <a:rPr lang="en-US"/>
              <a:t>Nurses newer to the profession see challenges as greater.</a:t>
            </a:r>
          </a:p>
        </p:txBody>
      </p:sp>
      <p:sp>
        <p:nvSpPr>
          <p:cNvPr id="2" name="Text Placeholder 1">
            <a:extLst>
              <a:ext uri="{FF2B5EF4-FFF2-40B4-BE49-F238E27FC236}">
                <a16:creationId xmlns:a16="http://schemas.microsoft.com/office/drawing/2014/main" id="{08F21AC5-3658-4A76-8650-986B8B949968}"/>
              </a:ext>
            </a:extLst>
          </p:cNvPr>
          <p:cNvSpPr>
            <a:spLocks noGrp="1"/>
          </p:cNvSpPr>
          <p:nvPr>
            <p:ph type="body" sz="quarter" idx="11"/>
          </p:nvPr>
        </p:nvSpPr>
        <p:spPr/>
        <p:txBody>
          <a:bodyPr/>
          <a:lstStyle/>
          <a:p>
            <a:r>
              <a:rPr lang="en-US"/>
              <a:t>[AMONG DIRECT PATIENT CARE NURSES, N=442] Q16–Q29: Below are some challenges facing bedside nurses. Please rate the challenge each presents to you in your job on a scale of major challenge, minor challenge, or not much of a challenge.</a:t>
            </a:r>
          </a:p>
        </p:txBody>
      </p:sp>
      <p:graphicFrame>
        <p:nvGraphicFramePr>
          <p:cNvPr id="21" name="Chart Placeholder 6">
            <a:extLst>
              <a:ext uri="{FF2B5EF4-FFF2-40B4-BE49-F238E27FC236}">
                <a16:creationId xmlns:a16="http://schemas.microsoft.com/office/drawing/2014/main" id="{496DEC0F-8CC2-4D6E-A17F-19D81290DA4E}"/>
              </a:ext>
            </a:extLst>
          </p:cNvPr>
          <p:cNvGraphicFramePr>
            <a:graphicFrameLocks/>
          </p:cNvGraphicFramePr>
          <p:nvPr>
            <p:extLst>
              <p:ext uri="{D42A27DB-BD31-4B8C-83A1-F6EECF244321}">
                <p14:modId xmlns:p14="http://schemas.microsoft.com/office/powerpoint/2010/main" val="3455747606"/>
              </p:ext>
            </p:extLst>
          </p:nvPr>
        </p:nvGraphicFramePr>
        <p:xfrm>
          <a:off x="4427034" y="1059100"/>
          <a:ext cx="7306178" cy="54277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61536FE2-DC02-7BB8-8777-4634345EAE7A}"/>
              </a:ext>
            </a:extLst>
          </p:cNvPr>
          <p:cNvGraphicFramePr>
            <a:graphicFrameLocks noGrp="1"/>
          </p:cNvGraphicFramePr>
          <p:nvPr/>
        </p:nvGraphicFramePr>
        <p:xfrm>
          <a:off x="122663" y="1185764"/>
          <a:ext cx="4302782" cy="5301128"/>
        </p:xfrm>
        <a:graphic>
          <a:graphicData uri="http://schemas.openxmlformats.org/drawingml/2006/table">
            <a:tbl>
              <a:tblPr firstRow="1" bandRow="1">
                <a:tableStyleId>{5C22544A-7EE6-4342-B048-85BDC9FD1C3A}</a:tableStyleId>
              </a:tblPr>
              <a:tblGrid>
                <a:gridCol w="4302782">
                  <a:extLst>
                    <a:ext uri="{9D8B030D-6E8A-4147-A177-3AD203B41FA5}">
                      <a16:colId xmlns:a16="http://schemas.microsoft.com/office/drawing/2014/main" val="365720989"/>
                    </a:ext>
                  </a:extLst>
                </a:gridCol>
              </a:tblGrid>
              <a:tr h="378652">
                <a:tc>
                  <a:txBody>
                    <a:bodyPr/>
                    <a:lstStyle/>
                    <a:p>
                      <a:pPr algn="r" fontAlgn="b"/>
                      <a:r>
                        <a:rPr lang="en-US" sz="1400" b="0" i="0" u="none" strike="noStrike">
                          <a:solidFill>
                            <a:srgbClr val="000000"/>
                          </a:solidFill>
                          <a:effectLst/>
                          <a:latin typeface="+mj-lt"/>
                        </a:rPr>
                        <a:t>Not having time to provide care and attention needed</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254597"/>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Having to care for too many patients at one time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100709"/>
                  </a:ext>
                </a:extLst>
              </a:tr>
              <a:tr h="378652">
                <a:tc>
                  <a:txBody>
                    <a:bodyPr/>
                    <a:lstStyle/>
                    <a:p>
                      <a:pPr algn="r" fontAlgn="b"/>
                      <a:r>
                        <a:rPr lang="en-US" sz="1400" b="0" i="0" u="none" strike="noStrike">
                          <a:solidFill>
                            <a:srgbClr val="000000"/>
                          </a:solidFill>
                          <a:effectLst/>
                          <a:latin typeface="+mj-lt"/>
                        </a:rPr>
                        <a:t>Inadequate pay</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852504"/>
                  </a:ext>
                </a:extLst>
              </a:tr>
              <a:tr h="378652">
                <a:tc>
                  <a:txBody>
                    <a:bodyPr/>
                    <a:lstStyle/>
                    <a:p>
                      <a:pPr algn="r" fontAlgn="b"/>
                      <a:r>
                        <a:rPr lang="en-US" sz="1400" b="0" i="0" u="none" strike="noStrike" kern="1200">
                          <a:solidFill>
                            <a:srgbClr val="000000"/>
                          </a:solidFill>
                          <a:effectLst/>
                          <a:latin typeface="+mn-lt"/>
                          <a:ea typeface="+mn-ea"/>
                          <a:cs typeface="+mn-cs"/>
                        </a:rPr>
                        <a:t>Reduction in ancillary staff</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5561219"/>
                  </a:ext>
                </a:extLst>
              </a:tr>
              <a:tr h="378652">
                <a:tc>
                  <a:txBody>
                    <a:bodyPr/>
                    <a:lstStyle/>
                    <a:p>
                      <a:pPr algn="r" fontAlgn="b"/>
                      <a:r>
                        <a:rPr lang="en-US" sz="1400" b="0" i="0" u="none" strike="noStrike">
                          <a:solidFill>
                            <a:srgbClr val="000000"/>
                          </a:solidFill>
                          <a:effectLst/>
                          <a:latin typeface="+mj-lt"/>
                        </a:rPr>
                        <a:t>Not having enough beds for all patients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517687"/>
                  </a:ext>
                </a:extLst>
              </a:tr>
              <a:tr h="378652">
                <a:tc>
                  <a:txBody>
                    <a:bodyPr/>
                    <a:lstStyle/>
                    <a:p>
                      <a:pPr algn="r" fontAlgn="b"/>
                      <a:r>
                        <a:rPr lang="en-US" sz="1400" b="0" i="0" u="none" strike="noStrike" kern="1200">
                          <a:solidFill>
                            <a:srgbClr val="000000"/>
                          </a:solidFill>
                          <a:effectLst/>
                          <a:latin typeface="+mn-lt"/>
                          <a:ea typeface="+mn-ea"/>
                          <a:cs typeface="+mn-cs"/>
                        </a:rPr>
                        <a:t>Inability to discharge patients to outside facilities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1106935"/>
                  </a:ext>
                </a:extLst>
              </a:tr>
              <a:tr h="378652">
                <a:tc>
                  <a:txBody>
                    <a:bodyPr/>
                    <a:lstStyle/>
                    <a:p>
                      <a:pPr algn="r" fontAlgn="b"/>
                      <a:r>
                        <a:rPr lang="en-US" sz="1400" b="0" i="0" u="none" strike="noStrike" kern="1200">
                          <a:solidFill>
                            <a:srgbClr val="000000"/>
                          </a:solidFill>
                          <a:effectLst/>
                          <a:latin typeface="+mn-lt"/>
                          <a:ea typeface="+mn-ea"/>
                          <a:cs typeface="+mn-cs"/>
                        </a:rPr>
                        <a:t>The increased use of travel nurses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6869199"/>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Workplace violence or abuse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4706346"/>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Insurance and reimbursement policies </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89918"/>
                  </a:ext>
                </a:extLst>
              </a:tr>
              <a:tr h="378652">
                <a:tc>
                  <a:txBody>
                    <a:bodyPr/>
                    <a:lstStyle/>
                    <a:p>
                      <a:pPr algn="r" fontAlgn="b"/>
                      <a:r>
                        <a:rPr lang="en-US" sz="1400" b="0" i="0" u="none" strike="noStrike" kern="1200">
                          <a:solidFill>
                            <a:srgbClr val="000000"/>
                          </a:solidFill>
                          <a:effectLst/>
                          <a:latin typeface="+mn-lt"/>
                          <a:ea typeface="+mn-ea"/>
                          <a:cs typeface="+mn-cs"/>
                        </a:rPr>
                        <a:t> Lack of control over work schedule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3748382"/>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Inadequate health insurance coverage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7694518"/>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Lack of safety with regard to infectious disease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690097"/>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mn-lt"/>
                          <a:ea typeface="+mn-ea"/>
                          <a:cs typeface="+mn-cs"/>
                        </a:rPr>
                        <a:t>On-the-job injuries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7435374"/>
                  </a:ext>
                </a:extLst>
              </a:tr>
              <a:tr h="3786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Increases in mandatory overtime</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4291817"/>
                  </a:ext>
                </a:extLst>
              </a:tr>
            </a:tbl>
          </a:graphicData>
        </a:graphic>
      </p:graphicFrame>
      <p:sp>
        <p:nvSpPr>
          <p:cNvPr id="4" name="TextBox 3">
            <a:extLst>
              <a:ext uri="{FF2B5EF4-FFF2-40B4-BE49-F238E27FC236}">
                <a16:creationId xmlns:a16="http://schemas.microsoft.com/office/drawing/2014/main" id="{735D2F4C-7E8D-BDA0-2F7E-6F00009019EF}"/>
              </a:ext>
            </a:extLst>
          </p:cNvPr>
          <p:cNvSpPr txBox="1"/>
          <p:nvPr/>
        </p:nvSpPr>
        <p:spPr>
          <a:xfrm>
            <a:off x="5966796" y="964158"/>
            <a:ext cx="1760220" cy="215444"/>
          </a:xfrm>
          <a:prstGeom prst="rect">
            <a:avLst/>
          </a:prstGeom>
          <a:noFill/>
        </p:spPr>
        <p:txBody>
          <a:bodyPr wrap="square" lIns="0" tIns="0" rIns="0" bIns="0" rtlCol="0">
            <a:spAutoFit/>
          </a:bodyPr>
          <a:lstStyle/>
          <a:p>
            <a:pPr algn="l"/>
            <a:r>
              <a:rPr lang="en-US" sz="1400" b="1" u="sng"/>
              <a:t>% Major Challenge</a:t>
            </a:r>
          </a:p>
        </p:txBody>
      </p:sp>
    </p:spTree>
    <p:extLst>
      <p:ext uri="{BB962C8B-B14F-4D97-AF65-F5344CB8AC3E}">
        <p14:creationId xmlns:p14="http://schemas.microsoft.com/office/powerpoint/2010/main" val="4197537316"/>
      </p:ext>
    </p:extLst>
  </p:cSld>
  <p:clrMapOvr>
    <a:masterClrMapping/>
  </p:clrMapOvr>
</p:sld>
</file>

<file path=ppt/theme/theme1.xml><?xml version="1.0" encoding="utf-8"?>
<a:theme xmlns:a="http://schemas.openxmlformats.org/drawingml/2006/main" name="Office Theme">
  <a:themeElements>
    <a:clrScheme name="Beacon Research">
      <a:dk1>
        <a:sysClr val="windowText" lastClr="000000"/>
      </a:dk1>
      <a:lt1>
        <a:sysClr val="window" lastClr="FFFFFF"/>
      </a:lt1>
      <a:dk2>
        <a:srgbClr val="000000"/>
      </a:dk2>
      <a:lt2>
        <a:srgbClr val="FFFFFF"/>
      </a:lt2>
      <a:accent1>
        <a:srgbClr val="062560"/>
      </a:accent1>
      <a:accent2>
        <a:srgbClr val="2C9EEC"/>
      </a:accent2>
      <a:accent3>
        <a:srgbClr val="E8A511"/>
      </a:accent3>
      <a:accent4>
        <a:srgbClr val="FFFFFF"/>
      </a:accent4>
      <a:accent5>
        <a:srgbClr val="FFFFFF"/>
      </a:accent5>
      <a:accent6>
        <a:srgbClr val="00A7FF"/>
      </a:accent6>
      <a:hlink>
        <a:srgbClr val="062560"/>
      </a:hlink>
      <a:folHlink>
        <a:srgbClr val="00A7FF"/>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Chart Template" id="{C7A17C7A-6C99-4888-99EF-A8671FB9E771}" vid="{54DE1ACA-4CF7-4581-8B26-CF90CF3399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63bbf7-c8d8-4a7c-a6a8-c5c8af1df23a" xsi:nil="true"/>
    <lcf76f155ced4ddcb4097134ff3c332f xmlns="c44c98b6-c844-45ee-b641-a9c2e8103af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1DBBEB055493439097A1D29298EE4F" ma:contentTypeVersion="18" ma:contentTypeDescription="Create a new document." ma:contentTypeScope="" ma:versionID="12f4d53d3b7c3510aac413735733516f">
  <xsd:schema xmlns:xsd="http://www.w3.org/2001/XMLSchema" xmlns:xs="http://www.w3.org/2001/XMLSchema" xmlns:p="http://schemas.microsoft.com/office/2006/metadata/properties" xmlns:ns2="c44c98b6-c844-45ee-b641-a9c2e8103afe" xmlns:ns3="9b63bbf7-c8d8-4a7c-a6a8-c5c8af1df23a" targetNamespace="http://schemas.microsoft.com/office/2006/metadata/properties" ma:root="true" ma:fieldsID="3a7b84239df9864c3f2e49c073768b77" ns2:_="" ns3:_="">
    <xsd:import namespace="c44c98b6-c844-45ee-b641-a9c2e8103afe"/>
    <xsd:import namespace="9b63bbf7-c8d8-4a7c-a6a8-c5c8af1df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4c98b6-c844-45ee-b641-a9c2e8103a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2aee83-86ed-4a5f-8ec5-f7dc3fec0a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63bbf7-c8d8-4a7c-a6a8-c5c8af1df23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6ade431-f802-4784-885e-4efe628b29dd}" ma:internalName="TaxCatchAll" ma:showField="CatchAllData" ma:web="9b63bbf7-c8d8-4a7c-a6a8-c5c8af1df2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2564B0-D719-4779-BB55-3C377FA2FBA0}">
  <ds:schemaRefs>
    <ds:schemaRef ds:uri="9b63bbf7-c8d8-4a7c-a6a8-c5c8af1df23a"/>
    <ds:schemaRef ds:uri="c44c98b6-c844-45ee-b641-a9c2e8103a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88B438-D4C5-4F17-B880-C08E4CF14E24}">
  <ds:schemaRefs>
    <ds:schemaRef ds:uri="9b63bbf7-c8d8-4a7c-a6a8-c5c8af1df23a"/>
    <ds:schemaRef ds:uri="c44c98b6-c844-45ee-b641-a9c2e8103a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4D6ABC-33A8-4AEF-92F9-B540273FD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Chart Template</Template>
  <TotalTime>7133</TotalTime>
  <Words>3507</Words>
  <Application>Microsoft Office PowerPoint</Application>
  <PresentationFormat>Widescreen</PresentationFormat>
  <Paragraphs>532</Paragraphs>
  <Slides>46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Segoe UI</vt:lpstr>
      <vt:lpstr>Times New Roman</vt:lpstr>
      <vt:lpstr>Wingdings 2</vt:lpstr>
      <vt:lpstr>Office Theme</vt:lpstr>
      <vt:lpstr>A Survey of Massachusetts Registered Nurses</vt:lpstr>
      <vt:lpstr>About the Survey</vt:lpstr>
      <vt:lpstr>Profile of the Sample</vt:lpstr>
      <vt:lpstr>PowerPoint Presentation</vt:lpstr>
      <vt:lpstr>8-in-10 RNs say the quality of care has gotten worse in the past two years.</vt:lpstr>
      <vt:lpstr>Understaffing is widely seen as the biggest obstacle to delivering quality care.</vt:lpstr>
      <vt:lpstr>Two-thirds of bedside nurses say lack of time with patients is a major challenge.</vt:lpstr>
      <vt:lpstr>Direct care community hospital nurses see challenges as greater.</vt:lpstr>
      <vt:lpstr>Nurses newer to the profession see challenges as greater.</vt:lpstr>
      <vt:lpstr>Just 1-in-10 RNs think their workplace is very well prepared for another outbreak.</vt:lpstr>
      <vt:lpstr>PowerPoint Presentation</vt:lpstr>
      <vt:lpstr>RNs continue to report inadequate time with patients.</vt:lpstr>
      <vt:lpstr>RNs are concerned that unsafe staffing conditions put their license at risk. </vt:lpstr>
      <vt:lpstr>By a wide margin, vacant positions and increase in travel nurses are the most prevalent changes.</vt:lpstr>
      <vt:lpstr>Vacant positions and increase in travel nurses remain most prevalent changes over time.</vt:lpstr>
      <vt:lpstr>RNs see many negative outcomes from understaffing.</vt:lpstr>
      <vt:lpstr>4-in-10 RNs would not feel safe admitting family to the unit on which they work.</vt:lpstr>
      <vt:lpstr>PowerPoint Presentation</vt:lpstr>
      <vt:lpstr>A quarter of nurses do not feel safe in their workplace.</vt:lpstr>
      <vt:lpstr>A quarter of nurses do not feel safe in their workplace.</vt:lpstr>
      <vt:lpstr>6-in-10 say workplace violence and abuse is a serious problem.</vt:lpstr>
      <vt:lpstr>7-in-10 report encountering at least one instance of workplace violence or abuse.</vt:lpstr>
      <vt:lpstr>Instances of workplace violence and abuse have increased from the low of 2019 and 2021.</vt:lpstr>
      <vt:lpstr>Employers are not taking appropriate actions to prevent workplace violence.</vt:lpstr>
      <vt:lpstr>Minimal support is provided to those who encounter workplace violence.</vt:lpstr>
      <vt:lpstr>PowerPoint Presentation</vt:lpstr>
      <vt:lpstr>6-in-10 RNs do not think hospitals are properly regulated to keep patients safe.</vt:lpstr>
      <vt:lpstr>Over half of nurses say more state regulations are needed to keep patients safe.</vt:lpstr>
      <vt:lpstr>RNs do not feel that Beacon Hill is hearing/acting on the issues of unsafe staffing.</vt:lpstr>
      <vt:lpstr>Big increase in nurses saying their administrators are NOT responsive to RN feedback on patient loads.</vt:lpstr>
      <vt:lpstr>Increasingly, RNs say management does not adjust patient assignments when needed.</vt:lpstr>
      <vt:lpstr>PowerPoint Presentation</vt:lpstr>
      <vt:lpstr>1-in-5 RNs plan to leave nursing in 2 years or less, doubling since 2019.</vt:lpstr>
      <vt:lpstr>Burnout and lack of employer support are the top reasons nurses are leaving the field, behind only age.</vt:lpstr>
      <vt:lpstr>6-in-10 nurses planning to leave in 2 years or less are retiring; another 20% plan to find a job outside of health care.</vt:lpstr>
      <vt:lpstr>Patient limits and raises could persuade nurses to keep working.</vt:lpstr>
      <vt:lpstr>Understaffing is the top reason RNs left hospital bedside nursing. </vt:lpstr>
      <vt:lpstr>PowerPoint Presentation</vt:lpstr>
      <vt:lpstr>RNs are dissatisfied with input into workplace decisions and don’t trust employers to keep promises.</vt:lpstr>
      <vt:lpstr>Better pay is the top benefit RNs think a union provides.</vt:lpstr>
      <vt:lpstr>Majority would vote for the union.</vt:lpstr>
      <vt:lpstr>PowerPoint Presentation</vt:lpstr>
      <vt:lpstr>Most RNs would not be interested in trying nursing through an app-based platform.</vt:lpstr>
      <vt:lpstr>6-in-10 say remote nurses are bad for patient care.</vt:lpstr>
      <vt:lpstr>Key Findings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Survey</dc:title>
  <dc:creator>Mikaela Linder</dc:creator>
  <cp:lastModifiedBy>Joe Markman</cp:lastModifiedBy>
  <cp:revision>2</cp:revision>
  <cp:lastPrinted>2019-01-28T17:42:50Z</cp:lastPrinted>
  <dcterms:created xsi:type="dcterms:W3CDTF">2023-03-03T19:19:38Z</dcterms:created>
  <dcterms:modified xsi:type="dcterms:W3CDTF">2024-04-01T13:18:26Z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0x010100C31DBBEB055493439097A1D29298EE4F</vt:lpwstr>
  </property>
  <property fmtid="{D5CDD505-2E9C-101B-9397-08002B2CF9AE}" pid="3" name="MediaServiceImageTags">
    <vt:lpwstr/>
  </property>
</Properties>
</file>