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27" r:id="rId5"/>
    <p:sldId id="323" r:id="rId6"/>
    <p:sldId id="324" r:id="rId7"/>
    <p:sldId id="328" r:id="rId8"/>
    <p:sldId id="329" r:id="rId9"/>
    <p:sldId id="416" r:id="rId10"/>
    <p:sldId id="330" r:id="rId11"/>
    <p:sldId id="417" r:id="rId12"/>
    <p:sldId id="336" r:id="rId13"/>
    <p:sldId id="427" r:id="rId14"/>
    <p:sldId id="418" r:id="rId15"/>
    <p:sldId id="428" r:id="rId16"/>
    <p:sldId id="379" r:id="rId17"/>
    <p:sldId id="371" r:id="rId18"/>
    <p:sldId id="419" r:id="rId19"/>
    <p:sldId id="332" r:id="rId20"/>
    <p:sldId id="420" r:id="rId21"/>
    <p:sldId id="383" r:id="rId22"/>
    <p:sldId id="421" r:id="rId23"/>
    <p:sldId id="414" r:id="rId24"/>
    <p:sldId id="415" r:id="rId25"/>
    <p:sldId id="282" r:id="rId26"/>
    <p:sldId id="410" r:id="rId27"/>
    <p:sldId id="424" r:id="rId28"/>
    <p:sldId id="389" r:id="rId29"/>
    <p:sldId id="409" r:id="rId30"/>
    <p:sldId id="278" r:id="rId31"/>
    <p:sldId id="265" r:id="rId32"/>
    <p:sldId id="411" r:id="rId33"/>
    <p:sldId id="285" r:id="rId34"/>
    <p:sldId id="412" r:id="rId35"/>
    <p:sldId id="413" r:id="rId36"/>
    <p:sldId id="331" r:id="rId3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197928-621B-0EEE-352A-0ED3E0515E45}" name="Chris Anderson" initials="CA" userId="S::Chris@BeaconResearch.com::42b0e7d1-69ed-4186-8e9f-a08229c93b0f" providerId="AD"/>
  <p188:author id="{CFBA6BB4-BF61-EB0E-AD84-C954F20B5390}" name="Sarah Tower-Richardi" initials="ST" userId="S::Sarah@BeaconResearch.com::bca0515b-5b6f-4cca-bfc3-918db1aa1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Tower-Richardi" initials="ST" lastIdx="35" clrIdx="0">
    <p:extLst>
      <p:ext uri="{19B8F6BF-5375-455C-9EA6-DF929625EA0E}">
        <p15:presenceInfo xmlns:p15="http://schemas.microsoft.com/office/powerpoint/2012/main" userId="S::Sarah@BeaconResearch.com::bca0515b-5b6f-4cca-bfc3-918db1aa169f" providerId="AD"/>
      </p:ext>
    </p:extLst>
  </p:cmAuthor>
  <p:cmAuthor id="2" name="Chris Anderson" initials="CA" lastIdx="10" clrIdx="1">
    <p:extLst>
      <p:ext uri="{19B8F6BF-5375-455C-9EA6-DF929625EA0E}">
        <p15:presenceInfo xmlns:p15="http://schemas.microsoft.com/office/powerpoint/2012/main" userId="S::Chris@BeaconResearch.com::42b0e7d1-69ed-4186-8e9f-a08229c93b0f" providerId="AD"/>
      </p:ext>
    </p:extLst>
  </p:cmAuthor>
  <p:cmAuthor id="3" name="Terry Classen" initials="TC" lastIdx="2" clrIdx="2">
    <p:extLst>
      <p:ext uri="{19B8F6BF-5375-455C-9EA6-DF929625EA0E}">
        <p15:presenceInfo xmlns:p15="http://schemas.microsoft.com/office/powerpoint/2012/main" userId="Terry Clas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EEC"/>
    <a:srgbClr val="1896EA"/>
    <a:srgbClr val="124ABC"/>
    <a:srgbClr val="062560"/>
    <a:srgbClr val="EAB76E"/>
    <a:srgbClr val="009EF6"/>
    <a:srgbClr val="E8A511"/>
    <a:srgbClr val="AC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ower-Richardi" userId="bca0515b-5b6f-4cca-bfc3-918db1aa169f" providerId="ADAL" clId="{6FDF26F7-54AA-48AF-812D-ECACE74FB9EA}"/>
    <pc:docChg chg="undo custSel addSld delSld modSld">
      <pc:chgData name="Sarah Tower-Richardi" userId="bca0515b-5b6f-4cca-bfc3-918db1aa169f" providerId="ADAL" clId="{6FDF26F7-54AA-48AF-812D-ECACE74FB9EA}" dt="2022-05-04T14:21:38.049" v="38" actId="20577"/>
      <pc:docMkLst>
        <pc:docMk/>
      </pc:docMkLst>
      <pc:sldChg chg="modSp add del mod">
        <pc:chgData name="Sarah Tower-Richardi" userId="bca0515b-5b6f-4cca-bfc3-918db1aa169f" providerId="ADAL" clId="{6FDF26F7-54AA-48AF-812D-ECACE74FB9EA}" dt="2022-05-04T14:19:47.445" v="33" actId="20577"/>
        <pc:sldMkLst>
          <pc:docMk/>
          <pc:sldMk cId="81219903" sldId="265"/>
        </pc:sldMkLst>
        <pc:spChg chg="mod">
          <ac:chgData name="Sarah Tower-Richardi" userId="bca0515b-5b6f-4cca-bfc3-918db1aa169f" providerId="ADAL" clId="{6FDF26F7-54AA-48AF-812D-ECACE74FB9EA}" dt="2022-05-04T14:19:47.445" v="33" actId="20577"/>
          <ac:spMkLst>
            <pc:docMk/>
            <pc:sldMk cId="81219903" sldId="265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44.667" v="32" actId="20577"/>
        <pc:sldMkLst>
          <pc:docMk/>
          <pc:sldMk cId="1622836710" sldId="278"/>
        </pc:sldMkLst>
        <pc:spChg chg="mod">
          <ac:chgData name="Sarah Tower-Richardi" userId="bca0515b-5b6f-4cca-bfc3-918db1aa169f" providerId="ADAL" clId="{6FDF26F7-54AA-48AF-812D-ECACE74FB9EA}" dt="2022-05-04T14:19:44.667" v="32" actId="20577"/>
          <ac:spMkLst>
            <pc:docMk/>
            <pc:sldMk cId="1622836710" sldId="278"/>
            <ac:spMk id="2" creationId="{08F21AC5-3658-4A76-8650-986B8B94996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09.934" v="20" actId="20577"/>
        <pc:sldMkLst>
          <pc:docMk/>
          <pc:sldMk cId="3453078671" sldId="282"/>
        </pc:sldMkLst>
        <pc:spChg chg="mod">
          <ac:chgData name="Sarah Tower-Richardi" userId="bca0515b-5b6f-4cca-bfc3-918db1aa169f" providerId="ADAL" clId="{6FDF26F7-54AA-48AF-812D-ECACE74FB9EA}" dt="2022-05-04T14:19:09.934" v="20" actId="20577"/>
          <ac:spMkLst>
            <pc:docMk/>
            <pc:sldMk cId="3453078671" sldId="282"/>
            <ac:spMk id="3" creationId="{B85DCF4A-3E8C-42B3-BEE9-43687EBB491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55.805" v="35" actId="20577"/>
        <pc:sldMkLst>
          <pc:docMk/>
          <pc:sldMk cId="819813214" sldId="285"/>
        </pc:sldMkLst>
        <pc:spChg chg="mod">
          <ac:chgData name="Sarah Tower-Richardi" userId="bca0515b-5b6f-4cca-bfc3-918db1aa169f" providerId="ADAL" clId="{6FDF26F7-54AA-48AF-812D-ECACE74FB9EA}" dt="2022-05-04T14:19:55.805" v="35" actId="20577"/>
          <ac:spMkLst>
            <pc:docMk/>
            <pc:sldMk cId="819813214" sldId="285"/>
            <ac:spMk id="2" creationId="{B4AE569C-A148-48A7-8F74-3D31B713725D}"/>
          </ac:spMkLst>
        </pc:spChg>
      </pc:sldChg>
      <pc:sldChg chg="del addCm">
        <pc:chgData name="Sarah Tower-Richardi" userId="bca0515b-5b6f-4cca-bfc3-918db1aa169f" providerId="ADAL" clId="{6FDF26F7-54AA-48AF-812D-ECACE74FB9EA}" dt="2022-05-04T14:15:06.960" v="2" actId="47"/>
        <pc:sldMkLst>
          <pc:docMk/>
          <pc:sldMk cId="613543881" sldId="289"/>
        </pc:sldMkLst>
      </pc:sldChg>
      <pc:sldChg chg="modSp mod">
        <pc:chgData name="Sarah Tower-Richardi" userId="bca0515b-5b6f-4cca-bfc3-918db1aa169f" providerId="ADAL" clId="{6FDF26F7-54AA-48AF-812D-ECACE74FB9EA}" dt="2022-05-04T14:18:06.120" v="4" actId="20577"/>
        <pc:sldMkLst>
          <pc:docMk/>
          <pc:sldMk cId="4079177067" sldId="329"/>
        </pc:sldMkLst>
        <pc:spChg chg="mod">
          <ac:chgData name="Sarah Tower-Richardi" userId="bca0515b-5b6f-4cca-bfc3-918db1aa169f" providerId="ADAL" clId="{6FDF26F7-54AA-48AF-812D-ECACE74FB9EA}" dt="2022-05-04T14:18:06.120" v="4" actId="20577"/>
          <ac:spMkLst>
            <pc:docMk/>
            <pc:sldMk cId="4079177067" sldId="329"/>
            <ac:spMk id="15" creationId="{B84CB089-8AC2-4E82-AE29-87E761911A8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09.823" v="5" actId="20577"/>
        <pc:sldMkLst>
          <pc:docMk/>
          <pc:sldMk cId="1682115427" sldId="330"/>
        </pc:sldMkLst>
        <pc:spChg chg="mod">
          <ac:chgData name="Sarah Tower-Richardi" userId="bca0515b-5b6f-4cca-bfc3-918db1aa169f" providerId="ADAL" clId="{6FDF26F7-54AA-48AF-812D-ECACE74FB9EA}" dt="2022-05-04T14:18:09.823" v="5" actId="20577"/>
          <ac:spMkLst>
            <pc:docMk/>
            <pc:sldMk cId="1682115427" sldId="330"/>
            <ac:spMk id="2" creationId="{B4AE569C-A148-48A7-8F74-3D31B713725D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52.651" v="14" actId="20577"/>
        <pc:sldMkLst>
          <pc:docMk/>
          <pc:sldMk cId="2862835524" sldId="332"/>
        </pc:sldMkLst>
        <pc:spChg chg="mod">
          <ac:chgData name="Sarah Tower-Richardi" userId="bca0515b-5b6f-4cca-bfc3-918db1aa169f" providerId="ADAL" clId="{6FDF26F7-54AA-48AF-812D-ECACE74FB9EA}" dt="2022-05-04T14:18:52.651" v="14" actId="20577"/>
          <ac:spMkLst>
            <pc:docMk/>
            <pc:sldMk cId="2862835524" sldId="332"/>
            <ac:spMk id="15" creationId="{B84CB089-8AC2-4E82-AE29-87E761911A8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18.830" v="8" actId="20577"/>
        <pc:sldMkLst>
          <pc:docMk/>
          <pc:sldMk cId="312324492" sldId="336"/>
        </pc:sldMkLst>
        <pc:spChg chg="mod">
          <ac:chgData name="Sarah Tower-Richardi" userId="bca0515b-5b6f-4cca-bfc3-918db1aa169f" providerId="ADAL" clId="{6FDF26F7-54AA-48AF-812D-ECACE74FB9EA}" dt="2022-05-04T14:18:18.830" v="8" actId="20577"/>
          <ac:spMkLst>
            <pc:docMk/>
            <pc:sldMk cId="312324492" sldId="336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46.536" v="12" actId="20577"/>
        <pc:sldMkLst>
          <pc:docMk/>
          <pc:sldMk cId="3997980903" sldId="371"/>
        </pc:sldMkLst>
        <pc:spChg chg="mod">
          <ac:chgData name="Sarah Tower-Richardi" userId="bca0515b-5b6f-4cca-bfc3-918db1aa169f" providerId="ADAL" clId="{6FDF26F7-54AA-48AF-812D-ECACE74FB9EA}" dt="2022-05-04T14:18:46.536" v="12" actId="20577"/>
          <ac:spMkLst>
            <pc:docMk/>
            <pc:sldMk cId="3997980903" sldId="371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21:38.049" v="38" actId="20577"/>
        <pc:sldMkLst>
          <pc:docMk/>
          <pc:sldMk cId="2445667314" sldId="389"/>
        </pc:sldMkLst>
        <pc:spChg chg="mod">
          <ac:chgData name="Sarah Tower-Richardi" userId="bca0515b-5b6f-4cca-bfc3-918db1aa169f" providerId="ADAL" clId="{6FDF26F7-54AA-48AF-812D-ECACE74FB9EA}" dt="2022-05-04T14:21:38.049" v="38" actId="20577"/>
          <ac:spMkLst>
            <pc:docMk/>
            <pc:sldMk cId="2445667314" sldId="389"/>
            <ac:spMk id="2" creationId="{F256CAE1-7827-427C-B54A-F6263E4C26B6}"/>
          </ac:spMkLst>
        </pc:spChg>
      </pc:sldChg>
      <pc:sldChg chg="del">
        <pc:chgData name="Sarah Tower-Richardi" userId="bca0515b-5b6f-4cca-bfc3-918db1aa169f" providerId="ADAL" clId="{6FDF26F7-54AA-48AF-812D-ECACE74FB9EA}" dt="2022-05-04T14:15:03.225" v="1" actId="47"/>
        <pc:sldMkLst>
          <pc:docMk/>
          <pc:sldMk cId="3987176565" sldId="394"/>
        </pc:sldMkLst>
      </pc:sldChg>
      <pc:sldChg chg="modSp mod">
        <pc:chgData name="Sarah Tower-Richardi" userId="bca0515b-5b6f-4cca-bfc3-918db1aa169f" providerId="ADAL" clId="{6FDF26F7-54AA-48AF-812D-ECACE74FB9EA}" dt="2022-05-04T14:19:15.357" v="21" actId="20577"/>
        <pc:sldMkLst>
          <pc:docMk/>
          <pc:sldMk cId="305691139" sldId="410"/>
        </pc:sldMkLst>
        <pc:spChg chg="mod">
          <ac:chgData name="Sarah Tower-Richardi" userId="bca0515b-5b6f-4cca-bfc3-918db1aa169f" providerId="ADAL" clId="{6FDF26F7-54AA-48AF-812D-ECACE74FB9EA}" dt="2022-05-04T14:19:15.357" v="21" actId="20577"/>
          <ac:spMkLst>
            <pc:docMk/>
            <pc:sldMk cId="305691139" sldId="410"/>
            <ac:spMk id="2" creationId="{08F21AC5-3658-4A76-8650-986B8B94996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50.081" v="34" actId="20577"/>
        <pc:sldMkLst>
          <pc:docMk/>
          <pc:sldMk cId="391048450" sldId="411"/>
        </pc:sldMkLst>
        <pc:spChg chg="mod">
          <ac:chgData name="Sarah Tower-Richardi" userId="bca0515b-5b6f-4cca-bfc3-918db1aa169f" providerId="ADAL" clId="{6FDF26F7-54AA-48AF-812D-ECACE74FB9EA}" dt="2022-05-04T14:19:50.081" v="34" actId="20577"/>
          <ac:spMkLst>
            <pc:docMk/>
            <pc:sldMk cId="391048450" sldId="411"/>
            <ac:spMk id="2" creationId="{08F21AC5-3658-4A76-8650-986B8B94996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59.288" v="36" actId="20577"/>
        <pc:sldMkLst>
          <pc:docMk/>
          <pc:sldMk cId="275222679" sldId="412"/>
        </pc:sldMkLst>
        <pc:spChg chg="mod">
          <ac:chgData name="Sarah Tower-Richardi" userId="bca0515b-5b6f-4cca-bfc3-918db1aa169f" providerId="ADAL" clId="{6FDF26F7-54AA-48AF-812D-ECACE74FB9EA}" dt="2022-05-04T14:19:59.288" v="36" actId="20577"/>
          <ac:spMkLst>
            <pc:docMk/>
            <pc:sldMk cId="275222679" sldId="412"/>
            <ac:spMk id="2" creationId="{08F21AC5-3658-4A76-8650-986B8B949968}"/>
          </ac:spMkLst>
        </pc:spChg>
      </pc:sldChg>
      <pc:sldChg chg="modSp mod">
        <pc:chgData name="Sarah Tower-Richardi" userId="bca0515b-5b6f-4cca-bfc3-918db1aa169f" providerId="ADAL" clId="{6FDF26F7-54AA-48AF-812D-ECACE74FB9EA}" dt="2022-05-04T14:20:02.293" v="37" actId="20577"/>
        <pc:sldMkLst>
          <pc:docMk/>
          <pc:sldMk cId="1259744399" sldId="413"/>
        </pc:sldMkLst>
        <pc:spChg chg="mod">
          <ac:chgData name="Sarah Tower-Richardi" userId="bca0515b-5b6f-4cca-bfc3-918db1aa169f" providerId="ADAL" clId="{6FDF26F7-54AA-48AF-812D-ECACE74FB9EA}" dt="2022-05-04T14:20:02.293" v="37" actId="20577"/>
          <ac:spMkLst>
            <pc:docMk/>
            <pc:sldMk cId="1259744399" sldId="413"/>
            <ac:spMk id="2" creationId="{08F21AC5-3658-4A76-8650-986B8B94996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04.031" v="18" actId="20577"/>
        <pc:sldMkLst>
          <pc:docMk/>
          <pc:sldMk cId="4212027542" sldId="414"/>
        </pc:sldMkLst>
        <pc:spChg chg="mod">
          <ac:chgData name="Sarah Tower-Richardi" userId="bca0515b-5b6f-4cca-bfc3-918db1aa169f" providerId="ADAL" clId="{6FDF26F7-54AA-48AF-812D-ECACE74FB9EA}" dt="2022-05-04T14:19:04.031" v="18" actId="20577"/>
          <ac:spMkLst>
            <pc:docMk/>
            <pc:sldMk cId="4212027542" sldId="414"/>
            <ac:spMk id="2" creationId="{480E35BA-9473-4423-AFCC-A582CABF34B7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07.130" v="19" actId="20577"/>
        <pc:sldMkLst>
          <pc:docMk/>
          <pc:sldMk cId="3073251288" sldId="415"/>
        </pc:sldMkLst>
        <pc:spChg chg="mod">
          <ac:chgData name="Sarah Tower-Richardi" userId="bca0515b-5b6f-4cca-bfc3-918db1aa169f" providerId="ADAL" clId="{6FDF26F7-54AA-48AF-812D-ECACE74FB9EA}" dt="2022-05-04T14:19:07.130" v="19" actId="20577"/>
          <ac:spMkLst>
            <pc:docMk/>
            <pc:sldMk cId="3073251288" sldId="415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5:22.140" v="3" actId="20577"/>
        <pc:sldMkLst>
          <pc:docMk/>
          <pc:sldMk cId="3277795991" sldId="416"/>
        </pc:sldMkLst>
        <pc:spChg chg="mod">
          <ac:chgData name="Sarah Tower-Richardi" userId="bca0515b-5b6f-4cca-bfc3-918db1aa169f" providerId="ADAL" clId="{6FDF26F7-54AA-48AF-812D-ECACE74FB9EA}" dt="2022-05-04T14:15:22.140" v="3" actId="20577"/>
          <ac:spMkLst>
            <pc:docMk/>
            <pc:sldMk cId="3277795991" sldId="416"/>
            <ac:spMk id="15" creationId="{B84CB089-8AC2-4E82-AE29-87E761911A8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13.132" v="7" actId="20577"/>
        <pc:sldMkLst>
          <pc:docMk/>
          <pc:sldMk cId="1576416533" sldId="417"/>
        </pc:sldMkLst>
        <pc:spChg chg="mod">
          <ac:chgData name="Sarah Tower-Richardi" userId="bca0515b-5b6f-4cca-bfc3-918db1aa169f" providerId="ADAL" clId="{6FDF26F7-54AA-48AF-812D-ECACE74FB9EA}" dt="2022-05-04T14:18:13.132" v="7" actId="20577"/>
          <ac:spMkLst>
            <pc:docMk/>
            <pc:sldMk cId="1576416533" sldId="417"/>
            <ac:spMk id="2" creationId="{B4AE569C-A148-48A7-8F74-3D31B713725D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27.380" v="10" actId="20577"/>
        <pc:sldMkLst>
          <pc:docMk/>
          <pc:sldMk cId="1831001418" sldId="418"/>
        </pc:sldMkLst>
        <pc:spChg chg="mod">
          <ac:chgData name="Sarah Tower-Richardi" userId="bca0515b-5b6f-4cca-bfc3-918db1aa169f" providerId="ADAL" clId="{6FDF26F7-54AA-48AF-812D-ECACE74FB9EA}" dt="2022-05-04T14:18:27.380" v="10" actId="20577"/>
          <ac:spMkLst>
            <pc:docMk/>
            <pc:sldMk cId="1831001418" sldId="418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49.819" v="13" actId="20577"/>
        <pc:sldMkLst>
          <pc:docMk/>
          <pc:sldMk cId="3755034106" sldId="419"/>
        </pc:sldMkLst>
        <pc:spChg chg="mod">
          <ac:chgData name="Sarah Tower-Richardi" userId="bca0515b-5b6f-4cca-bfc3-918db1aa169f" providerId="ADAL" clId="{6FDF26F7-54AA-48AF-812D-ECACE74FB9EA}" dt="2022-05-04T14:18:49.819" v="13" actId="20577"/>
          <ac:spMkLst>
            <pc:docMk/>
            <pc:sldMk cId="3755034106" sldId="419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55.864" v="16" actId="20577"/>
        <pc:sldMkLst>
          <pc:docMk/>
          <pc:sldMk cId="669587639" sldId="420"/>
        </pc:sldMkLst>
        <pc:spChg chg="mod">
          <ac:chgData name="Sarah Tower-Richardi" userId="bca0515b-5b6f-4cca-bfc3-918db1aa169f" providerId="ADAL" clId="{6FDF26F7-54AA-48AF-812D-ECACE74FB9EA}" dt="2022-05-04T14:18:55.864" v="16" actId="20577"/>
          <ac:spMkLst>
            <pc:docMk/>
            <pc:sldMk cId="669587639" sldId="420"/>
            <ac:spMk id="15" creationId="{B84CB089-8AC2-4E82-AE29-87E761911A8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00.518" v="17" actId="20577"/>
        <pc:sldMkLst>
          <pc:docMk/>
          <pc:sldMk cId="2828909508" sldId="421"/>
        </pc:sldMkLst>
        <pc:spChg chg="mod">
          <ac:chgData name="Sarah Tower-Richardi" userId="bca0515b-5b6f-4cca-bfc3-918db1aa169f" providerId="ADAL" clId="{6FDF26F7-54AA-48AF-812D-ECACE74FB9EA}" dt="2022-05-04T14:19:00.518" v="17" actId="20577"/>
          <ac:spMkLst>
            <pc:docMk/>
            <pc:sldMk cId="2828909508" sldId="421"/>
            <ac:spMk id="2" creationId="{08F21AC5-3658-4A76-8650-986B8B949968}"/>
          </ac:spMkLst>
        </pc:spChg>
      </pc:sldChg>
      <pc:sldChg chg="modSp mod">
        <pc:chgData name="Sarah Tower-Richardi" userId="bca0515b-5b6f-4cca-bfc3-918db1aa169f" providerId="ADAL" clId="{6FDF26F7-54AA-48AF-812D-ECACE74FB9EA}" dt="2022-05-04T14:19:38.144" v="30" actId="20577"/>
        <pc:sldMkLst>
          <pc:docMk/>
          <pc:sldMk cId="604832725" sldId="424"/>
        </pc:sldMkLst>
        <pc:spChg chg="mod">
          <ac:chgData name="Sarah Tower-Richardi" userId="bca0515b-5b6f-4cca-bfc3-918db1aa169f" providerId="ADAL" clId="{6FDF26F7-54AA-48AF-812D-ECACE74FB9EA}" dt="2022-05-04T14:19:38.144" v="30" actId="20577"/>
          <ac:spMkLst>
            <pc:docMk/>
            <pc:sldMk cId="604832725" sldId="424"/>
            <ac:spMk id="2" creationId="{08F21AC5-3658-4A76-8650-986B8B949968}"/>
          </ac:spMkLst>
        </pc:spChg>
      </pc:sldChg>
      <pc:sldChg chg="del">
        <pc:chgData name="Sarah Tower-Richardi" userId="bca0515b-5b6f-4cca-bfc3-918db1aa169f" providerId="ADAL" clId="{6FDF26F7-54AA-48AF-812D-ECACE74FB9EA}" dt="2022-05-04T14:15:03.225" v="1" actId="47"/>
        <pc:sldMkLst>
          <pc:docMk/>
          <pc:sldMk cId="1842873029" sldId="426"/>
        </pc:sldMkLst>
      </pc:sldChg>
      <pc:sldChg chg="modSp mod">
        <pc:chgData name="Sarah Tower-Richardi" userId="bca0515b-5b6f-4cca-bfc3-918db1aa169f" providerId="ADAL" clId="{6FDF26F7-54AA-48AF-812D-ECACE74FB9EA}" dt="2022-05-04T14:18:23.230" v="9" actId="20577"/>
        <pc:sldMkLst>
          <pc:docMk/>
          <pc:sldMk cId="1339916049" sldId="427"/>
        </pc:sldMkLst>
        <pc:spChg chg="mod">
          <ac:chgData name="Sarah Tower-Richardi" userId="bca0515b-5b6f-4cca-bfc3-918db1aa169f" providerId="ADAL" clId="{6FDF26F7-54AA-48AF-812D-ECACE74FB9EA}" dt="2022-05-04T14:18:23.230" v="9" actId="20577"/>
          <ac:spMkLst>
            <pc:docMk/>
            <pc:sldMk cId="1339916049" sldId="427"/>
            <ac:spMk id="2" creationId="{2EC6EE85-E6C3-4BAE-B034-3963FEA99D9E}"/>
          </ac:spMkLst>
        </pc:spChg>
      </pc:sldChg>
      <pc:sldChg chg="modSp mod">
        <pc:chgData name="Sarah Tower-Richardi" userId="bca0515b-5b6f-4cca-bfc3-918db1aa169f" providerId="ADAL" clId="{6FDF26F7-54AA-48AF-812D-ECACE74FB9EA}" dt="2022-05-04T14:18:32.093" v="11" actId="20577"/>
        <pc:sldMkLst>
          <pc:docMk/>
          <pc:sldMk cId="1671435505" sldId="428"/>
        </pc:sldMkLst>
        <pc:spChg chg="mod">
          <ac:chgData name="Sarah Tower-Richardi" userId="bca0515b-5b6f-4cca-bfc3-918db1aa169f" providerId="ADAL" clId="{6FDF26F7-54AA-48AF-812D-ECACE74FB9EA}" dt="2022-05-04T14:18:32.093" v="11" actId="20577"/>
          <ac:spMkLst>
            <pc:docMk/>
            <pc:sldMk cId="1671435505" sldId="428"/>
            <ac:spMk id="2" creationId="{2EC6EE85-E6C3-4BAE-B034-3963FEA99D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8.7683656980599859E-4"/>
          <c:w val="0.98557885536127487"/>
          <c:h val="0.94307295217990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Better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diamond"/>
            <c:size val="5"/>
            <c:spPr>
              <a:ln w="41275">
                <a:solidFill>
                  <a:schemeClr val="accent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B-428C-B40B-76484386A2E8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9-4453-97AE-35BA91744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Sheet1!$A$2:$A$8</c:f>
              <c:numCache>
                <c:formatCode>mmm\ \'yy</c:formatCode>
                <c:ptCount val="7"/>
                <c:pt idx="0">
                  <c:v>41760</c:v>
                </c:pt>
                <c:pt idx="1">
                  <c:v>42095</c:v>
                </c:pt>
                <c:pt idx="2">
                  <c:v>42826</c:v>
                </c:pt>
                <c:pt idx="3">
                  <c:v>43191</c:v>
                </c:pt>
                <c:pt idx="4">
                  <c:v>43556</c:v>
                </c:pt>
                <c:pt idx="5">
                  <c:v>44256</c:v>
                </c:pt>
                <c:pt idx="6">
                  <c:v>44652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0.24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0.21</c:v>
                </c:pt>
                <c:pt idx="5">
                  <c:v>0.1</c:v>
                </c:pt>
                <c:pt idx="6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Worse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 w="41275">
                <a:solidFill>
                  <a:schemeClr val="accent3"/>
                </a:solidFill>
              </a:ln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6-4D81-B2D1-F4A541CC4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mmm\ \'yy</c:formatCode>
                <c:ptCount val="7"/>
                <c:pt idx="0">
                  <c:v>41760</c:v>
                </c:pt>
                <c:pt idx="1">
                  <c:v>42095</c:v>
                </c:pt>
                <c:pt idx="2">
                  <c:v>42826</c:v>
                </c:pt>
                <c:pt idx="3">
                  <c:v>43191</c:v>
                </c:pt>
                <c:pt idx="4">
                  <c:v>43556</c:v>
                </c:pt>
                <c:pt idx="5">
                  <c:v>44256</c:v>
                </c:pt>
                <c:pt idx="6">
                  <c:v>44652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0.38</c:v>
                </c:pt>
                <c:pt idx="1">
                  <c:v>0.3</c:v>
                </c:pt>
                <c:pt idx="2">
                  <c:v>0.24</c:v>
                </c:pt>
                <c:pt idx="3">
                  <c:v>0.27</c:v>
                </c:pt>
                <c:pt idx="4">
                  <c:v>0.39</c:v>
                </c:pt>
                <c:pt idx="5">
                  <c:v>0.55000000000000004</c:v>
                </c:pt>
                <c:pt idx="6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6-4D81-B2D1-F4A541CC4B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Labels</c:v>
                </c:pt>
              </c:strCache>
            </c:strRef>
          </c:tx>
          <c:spPr>
            <a:ln w="0">
              <a:solidFill>
                <a:schemeClr val="bg1">
                  <a:lumMod val="50000"/>
                </a:schemeClr>
              </a:solidFill>
            </a:ln>
          </c:spPr>
          <c:marker>
            <c:symbol val="plus"/>
            <c:size val="1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mmm\ \'yy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mmm\ \'yy</c:formatCode>
                <c:ptCount val="7"/>
                <c:pt idx="0">
                  <c:v>41760</c:v>
                </c:pt>
                <c:pt idx="1">
                  <c:v>42095</c:v>
                </c:pt>
                <c:pt idx="2">
                  <c:v>42826</c:v>
                </c:pt>
                <c:pt idx="3">
                  <c:v>43191</c:v>
                </c:pt>
                <c:pt idx="4">
                  <c:v>43556</c:v>
                </c:pt>
                <c:pt idx="5">
                  <c:v>44256</c:v>
                </c:pt>
                <c:pt idx="6">
                  <c:v>44652</c:v>
                </c:pt>
              </c:numCache>
            </c:numRef>
          </c:cat>
          <c:val>
            <c:numRef>
              <c:f>Sheet1!$D$2:$D$8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0-4E3F-9242-EE9F86C28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67872"/>
        <c:axId val="6381952"/>
      </c:lineChart>
      <c:dateAx>
        <c:axId val="6367872"/>
        <c:scaling>
          <c:orientation val="minMax"/>
        </c:scaling>
        <c:delete val="0"/>
        <c:axPos val="b"/>
        <c:numFmt formatCode="mmm\ \'yy" sourceLinked="0"/>
        <c:majorTickMark val="none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Offset val="0"/>
        <c:baseTimeUnit val="months"/>
        <c:majorUnit val="1"/>
        <c:majorTimeUnit val="years"/>
        <c:minorUnit val="1"/>
        <c:minorTimeUnit val="months"/>
      </c:dateAx>
      <c:valAx>
        <c:axId val="63819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36787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6410789559287454"/>
          <c:y val="3.1346450617283951E-2"/>
          <c:w val="0.27065783541202332"/>
          <c:h val="5.8916327950325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8.7683656980599859E-4"/>
          <c:w val="0.98557885536127487"/>
          <c:h val="0.94307295217990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diamond"/>
            <c:size val="5"/>
            <c:spPr>
              <a:ln w="41275">
                <a:solidFill>
                  <a:schemeClr val="accent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B-428C-B40B-76484386A2E8}"/>
                </c:ext>
              </c:extLst>
            </c:dLbl>
            <c:dLbl>
              <c:idx val="3"/>
              <c:layout>
                <c:manualLayout>
                  <c:x val="-2.4522056202139552E-2"/>
                  <c:y val="-3.3010223765432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9-4453-97AE-35BA91744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Sheet1!$A$2:$A$7</c:f>
              <c:numCache>
                <c:formatCode>mmm\ \'yy</c:formatCode>
                <c:ptCount val="6"/>
                <c:pt idx="0">
                  <c:v>42826</c:v>
                </c:pt>
                <c:pt idx="1">
                  <c:v>43191</c:v>
                </c:pt>
                <c:pt idx="2">
                  <c:v>43374</c:v>
                </c:pt>
                <c:pt idx="3">
                  <c:v>43556</c:v>
                </c:pt>
                <c:pt idx="4">
                  <c:v>44256</c:v>
                </c:pt>
                <c:pt idx="5">
                  <c:v>44652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0.42</c:v>
                </c:pt>
                <c:pt idx="1">
                  <c:v>0.41</c:v>
                </c:pt>
                <c:pt idx="2">
                  <c:v>0.57999999999999996</c:v>
                </c:pt>
                <c:pt idx="3">
                  <c:v>0.51</c:v>
                </c:pt>
                <c:pt idx="4">
                  <c:v>0.33</c:v>
                </c:pt>
                <c:pt idx="5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 w="41275">
                <a:solidFill>
                  <a:schemeClr val="accent3"/>
                </a:solidFill>
              </a:ln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6-4D81-B2D1-F4A541CC4BDE}"/>
                </c:ext>
              </c:extLst>
            </c:dLbl>
            <c:dLbl>
              <c:idx val="3"/>
              <c:layout>
                <c:manualLayout>
                  <c:x val="-2.4522056202139552E-2"/>
                  <c:y val="2.8187692901234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F1-4D1B-9DFF-02B51ADAC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 \'yy</c:formatCode>
                <c:ptCount val="6"/>
                <c:pt idx="0">
                  <c:v>42826</c:v>
                </c:pt>
                <c:pt idx="1">
                  <c:v>43191</c:v>
                </c:pt>
                <c:pt idx="2">
                  <c:v>43374</c:v>
                </c:pt>
                <c:pt idx="3">
                  <c:v>43556</c:v>
                </c:pt>
                <c:pt idx="4">
                  <c:v>44256</c:v>
                </c:pt>
                <c:pt idx="5">
                  <c:v>44652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0.56000000000000005</c:v>
                </c:pt>
                <c:pt idx="2">
                  <c:v>0.36</c:v>
                </c:pt>
                <c:pt idx="3">
                  <c:v>0.45</c:v>
                </c:pt>
                <c:pt idx="4">
                  <c:v>0.6</c:v>
                </c:pt>
                <c:pt idx="5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6-4D81-B2D1-F4A541CC4B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Labels</c:v>
                </c:pt>
              </c:strCache>
            </c:strRef>
          </c:tx>
          <c:spPr>
            <a:ln w="0">
              <a:solidFill>
                <a:schemeClr val="bg1">
                  <a:lumMod val="50000"/>
                </a:schemeClr>
              </a:solidFill>
            </a:ln>
          </c:spPr>
          <c:marker>
            <c:symbol val="plus"/>
            <c:size val="1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mmm\ \'yy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 \'yy</c:formatCode>
                <c:ptCount val="6"/>
                <c:pt idx="0">
                  <c:v>42826</c:v>
                </c:pt>
                <c:pt idx="1">
                  <c:v>43191</c:v>
                </c:pt>
                <c:pt idx="2">
                  <c:v>43374</c:v>
                </c:pt>
                <c:pt idx="3">
                  <c:v>43556</c:v>
                </c:pt>
                <c:pt idx="4">
                  <c:v>44256</c:v>
                </c:pt>
                <c:pt idx="5">
                  <c:v>44652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0-4E3F-9242-EE9F86C28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67872"/>
        <c:axId val="6381952"/>
      </c:lineChart>
      <c:dateAx>
        <c:axId val="6367872"/>
        <c:scaling>
          <c:orientation val="minMax"/>
        </c:scaling>
        <c:delete val="0"/>
        <c:axPos val="b"/>
        <c:numFmt formatCode="mmm\ \'yy" sourceLinked="0"/>
        <c:majorTickMark val="none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Offset val="0"/>
        <c:baseTimeUnit val="months"/>
        <c:majorUnit val="1"/>
        <c:majorTimeUnit val="years"/>
        <c:minorUnit val="1"/>
        <c:minorTimeUnit val="months"/>
      </c:dateAx>
      <c:valAx>
        <c:axId val="63819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36787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6410789559287454"/>
          <c:y val="3.1346450617283951E-2"/>
          <c:w val="0.27065783541202332"/>
          <c:h val="5.8916327950325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FBF-4468-A253-01D46EEB40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FBF-4468-A253-01D46EEB40C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4FBF-4468-A253-01D46EEB40C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0.32</c:v>
                </c:pt>
                <c:pt idx="2">
                  <c:v>0.3</c:v>
                </c:pt>
                <c:pt idx="3">
                  <c:v>0.17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3.1898038700558858E-2"/>
          <c:w val="0.95854806201939502"/>
          <c:h val="0.96563056916320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Excellent / Good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E6-44DC-8A6E-2FBE69A50D8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E6-44DC-8A6E-2FBE69A50D8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E6-44DC-8A6E-2FBE69A50D8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6E6-44DC-8A6E-2FBE69A50D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45. Ensuring the COVID vaccine was easily accessible to staff</c:v>
                </c:pt>
                <c:pt idx="1">
                  <c:v>44. Ensuring health care staff are vaccinated against COVID</c:v>
                </c:pt>
                <c:pt idx="2">
                  <c:v>36. Providing appropriate PPE</c:v>
                </c:pt>
                <c:pt idx="3">
                  <c:v>46. Providing adequate testing for staff to track infections:</c:v>
                </c:pt>
                <c:pt idx="4">
                  <c:v>37. Ensuring safe protocols for the care of COVID patients. For example, cohorting COVID from non-COVID patients</c:v>
                </c:pt>
                <c:pt idx="5">
                  <c:v>33. Training on infectious diseases</c:v>
                </c:pt>
                <c:pt idx="6">
                  <c:v>41. Providing appropriate patient assignments to provide COVID care</c:v>
                </c:pt>
                <c:pt idx="7">
                  <c:v>43. Involving frontline staff in the planning for and response to COVID</c:v>
                </c:pt>
                <c:pt idx="8">
                  <c:v>38. Providing the staffing levels needed to properly care for COVID patients</c:v>
                </c:pt>
                <c:pt idx="9">
                  <c:v>39. Providing staff to serve as helping hands and to help with donning and doffing</c:v>
                </c:pt>
                <c:pt idx="10">
                  <c:v>40. Providing proning teams to help with proning patients</c:v>
                </c:pt>
                <c:pt idx="11">
                  <c:v>32. Providing emotional support services</c:v>
                </c:pt>
                <c:pt idx="12">
                  <c:v>34. Providing adequate time off to deal with the impact of working during COVID</c:v>
                </c:pt>
                <c:pt idx="13">
                  <c:v>47. Providing the emotional and psychological support nurses need to deal with the aftermath of the pandemic</c:v>
                </c:pt>
                <c:pt idx="14">
                  <c:v>42. Compensating nurses for their efforts during the COVID crisis:</c:v>
                </c:pt>
                <c:pt idx="15">
                  <c:v>35. Providing childcare options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0.78</c:v>
                </c:pt>
                <c:pt idx="1">
                  <c:v>0.77</c:v>
                </c:pt>
                <c:pt idx="2">
                  <c:v>0.49</c:v>
                </c:pt>
                <c:pt idx="3">
                  <c:v>0.44</c:v>
                </c:pt>
                <c:pt idx="4">
                  <c:v>0.39</c:v>
                </c:pt>
                <c:pt idx="5">
                  <c:v>0.38</c:v>
                </c:pt>
                <c:pt idx="6">
                  <c:v>0.2</c:v>
                </c:pt>
                <c:pt idx="7">
                  <c:v>0.2</c:v>
                </c:pt>
                <c:pt idx="8">
                  <c:v>0.19</c:v>
                </c:pt>
                <c:pt idx="9">
                  <c:v>0.19</c:v>
                </c:pt>
                <c:pt idx="10">
                  <c:v>0.15</c:v>
                </c:pt>
                <c:pt idx="11">
                  <c:v>0.14000000000000001</c:v>
                </c:pt>
                <c:pt idx="12">
                  <c:v>0.11</c:v>
                </c:pt>
                <c:pt idx="13">
                  <c:v>0.11</c:v>
                </c:pt>
                <c:pt idx="14">
                  <c:v>0.09</c:v>
                </c:pt>
                <c:pt idx="1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Sheet1!$A$2:$A$17</c:f>
              <c:strCache>
                <c:ptCount val="16"/>
                <c:pt idx="0">
                  <c:v>45. Ensuring the COVID vaccine was easily accessible to staff</c:v>
                </c:pt>
                <c:pt idx="1">
                  <c:v>44. Ensuring health care staff are vaccinated against COVID</c:v>
                </c:pt>
                <c:pt idx="2">
                  <c:v>36. Providing appropriate PPE</c:v>
                </c:pt>
                <c:pt idx="3">
                  <c:v>46. Providing adequate testing for staff to track infections:</c:v>
                </c:pt>
                <c:pt idx="4">
                  <c:v>37. Ensuring safe protocols for the care of COVID patients. For example, cohorting COVID from non-COVID patients</c:v>
                </c:pt>
                <c:pt idx="5">
                  <c:v>33. Training on infectious diseases</c:v>
                </c:pt>
                <c:pt idx="6">
                  <c:v>41. Providing appropriate patient assignments to provide COVID care</c:v>
                </c:pt>
                <c:pt idx="7">
                  <c:v>43. Involving frontline staff in the planning for and response to COVID</c:v>
                </c:pt>
                <c:pt idx="8">
                  <c:v>38. Providing the staffing levels needed to properly care for COVID patients</c:v>
                </c:pt>
                <c:pt idx="9">
                  <c:v>39. Providing staff to serve as helping hands and to help with donning and doffing</c:v>
                </c:pt>
                <c:pt idx="10">
                  <c:v>40. Providing proning teams to help with proning patients</c:v>
                </c:pt>
                <c:pt idx="11">
                  <c:v>32. Providing emotional support services</c:v>
                </c:pt>
                <c:pt idx="12">
                  <c:v>34. Providing adequate time off to deal with the impact of working during COVID</c:v>
                </c:pt>
                <c:pt idx="13">
                  <c:v>47. Providing the emotional and psychological support nurses need to deal with the aftermath of the pandemic</c:v>
                </c:pt>
                <c:pt idx="14">
                  <c:v>42. Compensating nurses for their efforts during the COVID crisis:</c:v>
                </c:pt>
                <c:pt idx="15">
                  <c:v>35. Providing childcare options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1.9999999999999962E-2</c:v>
                </c:pt>
                <c:pt idx="1">
                  <c:v>1.999999999999999E-2</c:v>
                </c:pt>
                <c:pt idx="2">
                  <c:v>0</c:v>
                </c:pt>
                <c:pt idx="3">
                  <c:v>1.0000000000000009E-2</c:v>
                </c:pt>
                <c:pt idx="4">
                  <c:v>7.999999999999996E-2</c:v>
                </c:pt>
                <c:pt idx="5">
                  <c:v>2.0000000000000018E-2</c:v>
                </c:pt>
                <c:pt idx="6">
                  <c:v>0.13</c:v>
                </c:pt>
                <c:pt idx="7">
                  <c:v>7.0000000000000062E-2</c:v>
                </c:pt>
                <c:pt idx="8">
                  <c:v>7.0000000000000062E-2</c:v>
                </c:pt>
                <c:pt idx="9">
                  <c:v>0.13</c:v>
                </c:pt>
                <c:pt idx="10">
                  <c:v>0.52</c:v>
                </c:pt>
                <c:pt idx="11">
                  <c:v>4.0000000000000036E-2</c:v>
                </c:pt>
                <c:pt idx="12">
                  <c:v>5.0000000000000044E-2</c:v>
                </c:pt>
                <c:pt idx="13">
                  <c:v>6.0000000000000053E-2</c:v>
                </c:pt>
                <c:pt idx="14">
                  <c:v>2.0000000000000018E-2</c:v>
                </c:pt>
                <c:pt idx="15">
                  <c:v>0.27999999999999992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4-44C4-9AE2-37E56CA968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Fair / Poor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45. Ensuring the COVID vaccine was easily accessible to staff</c:v>
                </c:pt>
                <c:pt idx="1">
                  <c:v>44. Ensuring health care staff are vaccinated against COVID</c:v>
                </c:pt>
                <c:pt idx="2">
                  <c:v>36. Providing appropriate PPE</c:v>
                </c:pt>
                <c:pt idx="3">
                  <c:v>46. Providing adequate testing for staff to track infections:</c:v>
                </c:pt>
                <c:pt idx="4">
                  <c:v>37. Ensuring safe protocols for the care of COVID patients. For example, cohorting COVID from non-COVID patients</c:v>
                </c:pt>
                <c:pt idx="5">
                  <c:v>33. Training on infectious diseases</c:v>
                </c:pt>
                <c:pt idx="6">
                  <c:v>41. Providing appropriate patient assignments to provide COVID care</c:v>
                </c:pt>
                <c:pt idx="7">
                  <c:v>43. Involving frontline staff in the planning for and response to COVID</c:v>
                </c:pt>
                <c:pt idx="8">
                  <c:v>38. Providing the staffing levels needed to properly care for COVID patients</c:v>
                </c:pt>
                <c:pt idx="9">
                  <c:v>39. Providing staff to serve as helping hands and to help with donning and doffing</c:v>
                </c:pt>
                <c:pt idx="10">
                  <c:v>40. Providing proning teams to help with proning patients</c:v>
                </c:pt>
                <c:pt idx="11">
                  <c:v>32. Providing emotional support services</c:v>
                </c:pt>
                <c:pt idx="12">
                  <c:v>34. Providing adequate time off to deal with the impact of working during COVID</c:v>
                </c:pt>
                <c:pt idx="13">
                  <c:v>47. Providing the emotional and psychological support nurses need to deal with the aftermath of the pandemic</c:v>
                </c:pt>
                <c:pt idx="14">
                  <c:v>42. Compensating nurses for their efforts during the COVID crisis:</c:v>
                </c:pt>
                <c:pt idx="15">
                  <c:v>35. Providing childcare options</c:v>
                </c:pt>
              </c:strCache>
            </c:strRef>
          </c:cat>
          <c:val>
            <c:numRef>
              <c:f>Sheet1!$D$2:$D$17</c:f>
              <c:numCache>
                <c:formatCode>0%</c:formatCode>
                <c:ptCount val="16"/>
                <c:pt idx="0">
                  <c:v>0.2</c:v>
                </c:pt>
                <c:pt idx="1">
                  <c:v>0.21</c:v>
                </c:pt>
                <c:pt idx="2">
                  <c:v>0.51</c:v>
                </c:pt>
                <c:pt idx="3">
                  <c:v>0.55000000000000004</c:v>
                </c:pt>
                <c:pt idx="4">
                  <c:v>0.53</c:v>
                </c:pt>
                <c:pt idx="5">
                  <c:v>0.6</c:v>
                </c:pt>
                <c:pt idx="6">
                  <c:v>0.67</c:v>
                </c:pt>
                <c:pt idx="7">
                  <c:v>0.73</c:v>
                </c:pt>
                <c:pt idx="8">
                  <c:v>0.74</c:v>
                </c:pt>
                <c:pt idx="9">
                  <c:v>0.68</c:v>
                </c:pt>
                <c:pt idx="10">
                  <c:v>0.33</c:v>
                </c:pt>
                <c:pt idx="11">
                  <c:v>0.82</c:v>
                </c:pt>
                <c:pt idx="12">
                  <c:v>0.84</c:v>
                </c:pt>
                <c:pt idx="13">
                  <c:v>0.83</c:v>
                </c:pt>
                <c:pt idx="14">
                  <c:v>0.89</c:v>
                </c:pt>
                <c:pt idx="1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3-43A3-8842-315F46920A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1.6522099343152796E-2"/>
          <c:y val="0"/>
          <c:w val="0.95119310641991983"/>
          <c:h val="4.308466668534759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45. Ensuring the COVID vaccine was easily accessible to staff</c:v>
                </c:pt>
                <c:pt idx="1">
                  <c:v>44. Ensuring health care staff are vaccinated against COVID</c:v>
                </c:pt>
                <c:pt idx="2">
                  <c:v>36. Providing appropriate PPE</c:v>
                </c:pt>
                <c:pt idx="3">
                  <c:v>46. Providing adequate testing for staff to track infections:</c:v>
                </c:pt>
                <c:pt idx="4">
                  <c:v>37. Ensuring safe protocols for the care of COVID patients. For example, cohorting COVID from non-COVID patients</c:v>
                </c:pt>
                <c:pt idx="5">
                  <c:v>33. Training on infectious diseases</c:v>
                </c:pt>
                <c:pt idx="6">
                  <c:v>41. Providing appropriate patient assignments to provide COVID care</c:v>
                </c:pt>
                <c:pt idx="7">
                  <c:v>43. Involving frontline staff in the planning for and response to COVID</c:v>
                </c:pt>
                <c:pt idx="8">
                  <c:v>38. Providing the staffing levels needed to properly care for COVID patients</c:v>
                </c:pt>
                <c:pt idx="9">
                  <c:v>39. Providing staff to serve as helping hands and to help with donning and doffing</c:v>
                </c:pt>
                <c:pt idx="10">
                  <c:v>40. Providing proning teams to help with proning patients</c:v>
                </c:pt>
                <c:pt idx="11">
                  <c:v>32. Providing emotional support services</c:v>
                </c:pt>
                <c:pt idx="12">
                  <c:v>34. Providing adequate time off to deal with the impact of working during COVID</c:v>
                </c:pt>
                <c:pt idx="13">
                  <c:v>47. Providing the emotional and psychological support nurses need to deal with the aftermath of the pandemic</c:v>
                </c:pt>
                <c:pt idx="14">
                  <c:v>42. Compensating nurses for their efforts during the COVID crisis:</c:v>
                </c:pt>
                <c:pt idx="15">
                  <c:v>35. Providing childcare options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0.78</c:v>
                </c:pt>
                <c:pt idx="1">
                  <c:v>0.77</c:v>
                </c:pt>
                <c:pt idx="2">
                  <c:v>0.49</c:v>
                </c:pt>
                <c:pt idx="3">
                  <c:v>0.44</c:v>
                </c:pt>
                <c:pt idx="4">
                  <c:v>0.39</c:v>
                </c:pt>
                <c:pt idx="5">
                  <c:v>0.38</c:v>
                </c:pt>
                <c:pt idx="6">
                  <c:v>0.2</c:v>
                </c:pt>
                <c:pt idx="7">
                  <c:v>0.2</c:v>
                </c:pt>
                <c:pt idx="8">
                  <c:v>0.19</c:v>
                </c:pt>
                <c:pt idx="9">
                  <c:v>0.19</c:v>
                </c:pt>
                <c:pt idx="10">
                  <c:v>0.15</c:v>
                </c:pt>
                <c:pt idx="11">
                  <c:v>0.14000000000000001</c:v>
                </c:pt>
                <c:pt idx="12">
                  <c:v>0.11</c:v>
                </c:pt>
                <c:pt idx="13">
                  <c:v>0.11</c:v>
                </c:pt>
                <c:pt idx="14">
                  <c:v>0.09</c:v>
                </c:pt>
                <c:pt idx="1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45. Ensuring the COVID vaccine was easily accessible to staff</c:v>
                </c:pt>
                <c:pt idx="1">
                  <c:v>44. Ensuring health care staff are vaccinated against COVID</c:v>
                </c:pt>
                <c:pt idx="2">
                  <c:v>36. Providing appropriate PPE</c:v>
                </c:pt>
                <c:pt idx="3">
                  <c:v>46. Providing adequate testing for staff to track infections:</c:v>
                </c:pt>
                <c:pt idx="4">
                  <c:v>37. Ensuring safe protocols for the care of COVID patients. For example, cohorting COVID from non-COVID patients</c:v>
                </c:pt>
                <c:pt idx="5">
                  <c:v>33. Training on infectious diseases</c:v>
                </c:pt>
                <c:pt idx="6">
                  <c:v>41. Providing appropriate patient assignments to provide COVID care</c:v>
                </c:pt>
                <c:pt idx="7">
                  <c:v>43. Involving frontline staff in the planning for and response to COVID</c:v>
                </c:pt>
                <c:pt idx="8">
                  <c:v>38. Providing the staffing levels needed to properly care for COVID patients</c:v>
                </c:pt>
                <c:pt idx="9">
                  <c:v>39. Providing staff to serve as helping hands and to help with donning and doffing</c:v>
                </c:pt>
                <c:pt idx="10">
                  <c:v>40. Providing proning teams to help with proning patients</c:v>
                </c:pt>
                <c:pt idx="11">
                  <c:v>32. Providing emotional support services</c:v>
                </c:pt>
                <c:pt idx="12">
                  <c:v>34. Providing adequate time off to deal with the impact of working during COVID</c:v>
                </c:pt>
                <c:pt idx="13">
                  <c:v>47. Providing the emotional and psychological support nurses need to deal with the aftermath of the pandemic</c:v>
                </c:pt>
                <c:pt idx="14">
                  <c:v>42. Compensating nurses for their efforts during the COVID crisis:</c:v>
                </c:pt>
                <c:pt idx="15">
                  <c:v>35. Providing childcare options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2" formatCode="0%">
                  <c:v>0.52</c:v>
                </c:pt>
                <c:pt idx="4" formatCode="0%">
                  <c:v>0.44</c:v>
                </c:pt>
                <c:pt idx="5" formatCode="0%">
                  <c:v>0.45</c:v>
                </c:pt>
                <c:pt idx="6" formatCode="0%">
                  <c:v>0.32</c:v>
                </c:pt>
                <c:pt idx="8" formatCode="0%">
                  <c:v>0.3</c:v>
                </c:pt>
                <c:pt idx="9" formatCode="0%">
                  <c:v>0.28000000000000003</c:v>
                </c:pt>
                <c:pt idx="10" formatCode="0%">
                  <c:v>0.27</c:v>
                </c:pt>
                <c:pt idx="11" formatCode="0%">
                  <c:v>0.25</c:v>
                </c:pt>
                <c:pt idx="12" formatCode="0%">
                  <c:v>0.19</c:v>
                </c:pt>
                <c:pt idx="15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81035350019536601"/>
          <c:y val="2.7184657967576117E-2"/>
          <c:w val="0.17111314769643798"/>
          <c:h val="9.992531516300676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5.6335894211140276E-2"/>
          <c:w val="0.95854806201939502"/>
          <c:h val="0.941192653652668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62-438A-AE01-203BFA6914C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62-438A-AE01-203BFA6914C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B62-438A-AE01-203BFA6914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54. I look forward to being able to help my patients</c:v>
                </c:pt>
                <c:pt idx="1">
                  <c:v>48. I feel emotionally drained from work</c:v>
                </c:pt>
                <c:pt idx="2">
                  <c:v>49. I feel that the work I do is significant and worthwhile</c:v>
                </c:pt>
                <c:pt idx="3">
                  <c:v>50. I feel disengaged from my work</c:v>
                </c:pt>
                <c:pt idx="4">
                  <c:v>53. I look forward to going to work</c:v>
                </c:pt>
                <c:pt idx="5">
                  <c:v>51. I experience bursts of anger or irritation at colleagues</c:v>
                </c:pt>
                <c:pt idx="6">
                  <c:v>52. I experience bursts of anger or irritation at patients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0.63</c:v>
                </c:pt>
                <c:pt idx="1">
                  <c:v>0.47</c:v>
                </c:pt>
                <c:pt idx="2">
                  <c:v>0.45</c:v>
                </c:pt>
                <c:pt idx="3">
                  <c:v>0.09</c:v>
                </c:pt>
                <c:pt idx="4">
                  <c:v>0.13</c:v>
                </c:pt>
                <c:pt idx="5">
                  <c:v>0.03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54. I look forward to being able to help my patients</c:v>
                </c:pt>
                <c:pt idx="1">
                  <c:v>48. I feel emotionally drained from work</c:v>
                </c:pt>
                <c:pt idx="2">
                  <c:v>49. I feel that the work I do is significant and worthwhile</c:v>
                </c:pt>
                <c:pt idx="3">
                  <c:v>50. I feel disengaged from my work</c:v>
                </c:pt>
                <c:pt idx="4">
                  <c:v>53. I look forward to going to work</c:v>
                </c:pt>
                <c:pt idx="5">
                  <c:v>51. I experience bursts of anger or irritation at colleagues</c:v>
                </c:pt>
                <c:pt idx="6">
                  <c:v>52. I experience bursts of anger or irritation at patients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0.32</c:v>
                </c:pt>
                <c:pt idx="1">
                  <c:v>0.47</c:v>
                </c:pt>
                <c:pt idx="2">
                  <c:v>0.44</c:v>
                </c:pt>
                <c:pt idx="3">
                  <c:v>0.56000000000000005</c:v>
                </c:pt>
                <c:pt idx="4">
                  <c:v>0.44</c:v>
                </c:pt>
                <c:pt idx="5">
                  <c:v>0.37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D-4EFC-A018-438F0E68CB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54. I look forward to being able to help my patients</c:v>
                </c:pt>
                <c:pt idx="1">
                  <c:v>48. I feel emotionally drained from work</c:v>
                </c:pt>
                <c:pt idx="2">
                  <c:v>49. I feel that the work I do is significant and worthwhile</c:v>
                </c:pt>
                <c:pt idx="3">
                  <c:v>50. I feel disengaged from my work</c:v>
                </c:pt>
                <c:pt idx="4">
                  <c:v>53. I look forward to going to work</c:v>
                </c:pt>
                <c:pt idx="5">
                  <c:v>51. I experience bursts of anger or irritation at colleagues</c:v>
                </c:pt>
                <c:pt idx="6">
                  <c:v>52. I experience bursts of anger or irritation at patients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</c:v>
                </c:pt>
                <c:pt idx="1">
                  <c:v>1.0000000000000054E-2</c:v>
                </c:pt>
                <c:pt idx="2">
                  <c:v>3.6429192995512949E-17</c:v>
                </c:pt>
                <c:pt idx="3">
                  <c:v>9.9999999999999534E-3</c:v>
                </c:pt>
                <c:pt idx="4">
                  <c:v>1.9999999999999962E-2</c:v>
                </c:pt>
                <c:pt idx="5">
                  <c:v>9.9999999999999811E-3</c:v>
                </c:pt>
                <c:pt idx="6">
                  <c:v>9.9999999999999534E-3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D-4EFC-A018-438F0E68CB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54. I look forward to being able to help my patients</c:v>
                </c:pt>
                <c:pt idx="1">
                  <c:v>48. I feel emotionally drained from work</c:v>
                </c:pt>
                <c:pt idx="2">
                  <c:v>49. I feel that the work I do is significant and worthwhile</c:v>
                </c:pt>
                <c:pt idx="3">
                  <c:v>50. I feel disengaged from my work</c:v>
                </c:pt>
                <c:pt idx="4">
                  <c:v>53. I look forward to going to work</c:v>
                </c:pt>
                <c:pt idx="5">
                  <c:v>51. I experience bursts of anger or irritation at colleagues</c:v>
                </c:pt>
                <c:pt idx="6">
                  <c:v>52. I experience bursts of anger or irritation at patients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0.1</c:v>
                </c:pt>
                <c:pt idx="3">
                  <c:v>0.2</c:v>
                </c:pt>
                <c:pt idx="4">
                  <c:v>0.27</c:v>
                </c:pt>
                <c:pt idx="5">
                  <c:v>0.37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8D-4EFC-A018-438F0E68CB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54. I look forward to being able to help my patients</c:v>
                </c:pt>
                <c:pt idx="1">
                  <c:v>48. I feel emotionally drained from work</c:v>
                </c:pt>
                <c:pt idx="2">
                  <c:v>49. I feel that the work I do is significant and worthwhile</c:v>
                </c:pt>
                <c:pt idx="3">
                  <c:v>50. I feel disengaged from my work</c:v>
                </c:pt>
                <c:pt idx="4">
                  <c:v>53. I look forward to going to work</c:v>
                </c:pt>
                <c:pt idx="5">
                  <c:v>51. I experience bursts of anger or irritation at colleagues</c:v>
                </c:pt>
                <c:pt idx="6">
                  <c:v>52. I experience bursts of anger or irritation at patients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0.22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8D-4EFC-A018-438F0E68CB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Time off</c:v>
                </c:pt>
                <c:pt idx="1">
                  <c:v>Financial support</c:v>
                </c:pt>
                <c:pt idx="2">
                  <c:v>Counseling serv</c:v>
                </c:pt>
                <c:pt idx="3">
                  <c:v>Support groups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0.74</c:v>
                </c:pt>
                <c:pt idx="2">
                  <c:v>0.41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Time off</c:v>
                </c:pt>
                <c:pt idx="1">
                  <c:v>Financial support</c:v>
                </c:pt>
                <c:pt idx="2">
                  <c:v>Counseling serv</c:v>
                </c:pt>
                <c:pt idx="3">
                  <c:v>Support groups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0.74</c:v>
                </c:pt>
                <c:pt idx="2">
                  <c:v>0.41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8.7683656980599859E-4"/>
          <c:w val="0.95854806201939502"/>
          <c:h val="0.99665183088768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9950-4BD2-9280-A9C62FB2C1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50-4BD2-9280-A9C62FB2C1E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0-4BD2-9280-A9C62FB2C1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950-4BD2-9280-A9C62FB2C1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0.44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0-4BD2-9280-A9C62FB2C1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3.9755997656225603E-2"/>
          <c:w val="0.95854806201939502"/>
          <c:h val="0.9577726714354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9950-4BD2-9280-A9C62FB2C1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950-4BD2-9280-A9C62FB2C1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56B3-49FE-BBD8-C7B809255B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B3-49FE-BBD8-C7B809255B60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def work</c:v>
                </c:pt>
                <c:pt idx="1">
                  <c:v>probably work</c:v>
                </c:pt>
                <c:pt idx="3">
                  <c:v>probably someplace else</c:v>
                </c:pt>
                <c:pt idx="4">
                  <c:v>def someplace else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0.2</c:v>
                </c:pt>
                <c:pt idx="3">
                  <c:v>0.17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0-4BD2-9280-A9C62FB2C1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def work</c:v>
                </c:pt>
                <c:pt idx="1">
                  <c:v>probably work</c:v>
                </c:pt>
                <c:pt idx="3">
                  <c:v>probably someplace else</c:v>
                </c:pt>
                <c:pt idx="4">
                  <c:v>def someplace else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9950-4BD2-9280-A9C62FB2C1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def work</c:v>
                </c:pt>
                <c:pt idx="1">
                  <c:v>probably work</c:v>
                </c:pt>
                <c:pt idx="3">
                  <c:v>probably someplace else</c:v>
                </c:pt>
                <c:pt idx="4">
                  <c:v>def someplace else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0.36</c:v>
                </c:pt>
                <c:pt idx="1">
                  <c:v>0.2</c:v>
                </c:pt>
                <c:pt idx="3">
                  <c:v>0.17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0-4BD2-9280-A9C62FB2C1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DB0-4EE0-96F2-295D1A2ED89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A2F-42E3-ABF7-B77D4673390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likely to leave sooner</c:v>
                </c:pt>
                <c:pt idx="1">
                  <c:v>likely to pursue per diem</c:v>
                </c:pt>
                <c:pt idx="2">
                  <c:v>pursue travel</c:v>
                </c:pt>
                <c:pt idx="3">
                  <c:v>stay longer</c:v>
                </c:pt>
                <c:pt idx="4">
                  <c:v>no impact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0.25</c:v>
                </c:pt>
                <c:pt idx="2">
                  <c:v>0.06</c:v>
                </c:pt>
                <c:pt idx="3">
                  <c:v>0.04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8.7683656980599859E-4"/>
          <c:w val="0.98557885536127487"/>
          <c:h val="0.94307295217990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Better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diamond"/>
            <c:size val="5"/>
            <c:spPr>
              <a:ln w="41275">
                <a:solidFill>
                  <a:schemeClr val="accent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B-428C-B40B-76484386A2E8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9-4453-97AE-35BA91744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Sheet1!$A$2:$A$8</c:f>
              <c:numCache>
                <c:formatCode>mmm\ \'yy</c:formatCode>
                <c:ptCount val="7"/>
                <c:pt idx="0">
                  <c:v>41760</c:v>
                </c:pt>
                <c:pt idx="1">
                  <c:v>42095</c:v>
                </c:pt>
                <c:pt idx="2">
                  <c:v>42826</c:v>
                </c:pt>
                <c:pt idx="3">
                  <c:v>43191</c:v>
                </c:pt>
                <c:pt idx="4">
                  <c:v>43556</c:v>
                </c:pt>
                <c:pt idx="5">
                  <c:v>44256</c:v>
                </c:pt>
                <c:pt idx="6">
                  <c:v>44652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0.24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0.21</c:v>
                </c:pt>
                <c:pt idx="5">
                  <c:v>0.1</c:v>
                </c:pt>
                <c:pt idx="6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Worse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 w="41275">
                <a:solidFill>
                  <a:schemeClr val="accent3"/>
                </a:solidFill>
              </a:ln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6-4D81-B2D1-F4A541CC4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mmm\ \'yy</c:formatCode>
                <c:ptCount val="7"/>
                <c:pt idx="0">
                  <c:v>41760</c:v>
                </c:pt>
                <c:pt idx="1">
                  <c:v>42095</c:v>
                </c:pt>
                <c:pt idx="2">
                  <c:v>42826</c:v>
                </c:pt>
                <c:pt idx="3">
                  <c:v>43191</c:v>
                </c:pt>
                <c:pt idx="4">
                  <c:v>43556</c:v>
                </c:pt>
                <c:pt idx="5">
                  <c:v>44256</c:v>
                </c:pt>
                <c:pt idx="6">
                  <c:v>44652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>
                  <c:v>0.38</c:v>
                </c:pt>
                <c:pt idx="1">
                  <c:v>0.3</c:v>
                </c:pt>
                <c:pt idx="2">
                  <c:v>0.24</c:v>
                </c:pt>
                <c:pt idx="3">
                  <c:v>0.27</c:v>
                </c:pt>
                <c:pt idx="4">
                  <c:v>0.39</c:v>
                </c:pt>
                <c:pt idx="5">
                  <c:v>0.55000000000000004</c:v>
                </c:pt>
                <c:pt idx="6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6-4D81-B2D1-F4A541CC4B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Labels</c:v>
                </c:pt>
              </c:strCache>
            </c:strRef>
          </c:tx>
          <c:spPr>
            <a:ln w="0">
              <a:solidFill>
                <a:schemeClr val="bg1">
                  <a:lumMod val="50000"/>
                </a:schemeClr>
              </a:solidFill>
            </a:ln>
          </c:spPr>
          <c:marker>
            <c:symbol val="plus"/>
            <c:size val="1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mmm\ \'yy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mmm\ \'yy</c:formatCode>
                <c:ptCount val="7"/>
                <c:pt idx="0">
                  <c:v>41760</c:v>
                </c:pt>
                <c:pt idx="1">
                  <c:v>42095</c:v>
                </c:pt>
                <c:pt idx="2">
                  <c:v>42826</c:v>
                </c:pt>
                <c:pt idx="3">
                  <c:v>43191</c:v>
                </c:pt>
                <c:pt idx="4">
                  <c:v>43556</c:v>
                </c:pt>
                <c:pt idx="5">
                  <c:v>44256</c:v>
                </c:pt>
                <c:pt idx="6">
                  <c:v>44652</c:v>
                </c:pt>
              </c:numCache>
            </c:numRef>
          </c:cat>
          <c:val>
            <c:numRef>
              <c:f>Sheet1!$D$2:$D$8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0-4E3F-9242-EE9F86C28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67872"/>
        <c:axId val="6381952"/>
      </c:lineChart>
      <c:dateAx>
        <c:axId val="6367872"/>
        <c:scaling>
          <c:orientation val="minMax"/>
        </c:scaling>
        <c:delete val="0"/>
        <c:axPos val="b"/>
        <c:numFmt formatCode="mmm\ \'yy" sourceLinked="0"/>
        <c:majorTickMark val="none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Offset val="0"/>
        <c:baseTimeUnit val="months"/>
        <c:majorUnit val="1"/>
        <c:majorTimeUnit val="years"/>
        <c:minorUnit val="1"/>
        <c:minorTimeUnit val="months"/>
      </c:dateAx>
      <c:valAx>
        <c:axId val="63819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36787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6410789559287454"/>
          <c:y val="3.1346450617283951E-2"/>
          <c:w val="0.27065783541202332"/>
          <c:h val="5.8916327950325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 years or less</c:v>
                </c:pt>
                <c:pt idx="1">
                  <c:v>3-5 years</c:v>
                </c:pt>
                <c:pt idx="2">
                  <c:v>6-10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20+ years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0.17</c:v>
                </c:pt>
                <c:pt idx="2">
                  <c:v>0.15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 years or less</c:v>
                </c:pt>
                <c:pt idx="1">
                  <c:v>3-5 years</c:v>
                </c:pt>
                <c:pt idx="2">
                  <c:v>6-10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20+ years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</c:v>
                </c:pt>
                <c:pt idx="1">
                  <c:v>0.19</c:v>
                </c:pt>
                <c:pt idx="2">
                  <c:v>0.15</c:v>
                </c:pt>
                <c:pt idx="3">
                  <c:v>0.09</c:v>
                </c:pt>
                <c:pt idx="4">
                  <c:v>0.13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 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 years or less</c:v>
                </c:pt>
                <c:pt idx="1">
                  <c:v>3-5 years</c:v>
                </c:pt>
                <c:pt idx="2">
                  <c:v>6-10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20+ years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</c:v>
                </c:pt>
                <c:pt idx="1">
                  <c:v>0.17</c:v>
                </c:pt>
                <c:pt idx="2">
                  <c:v>0.18</c:v>
                </c:pt>
                <c:pt idx="3">
                  <c:v>0.11</c:v>
                </c:pt>
                <c:pt idx="4">
                  <c:v>0.08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A-4E07-868B-0A653A8EF2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74325009781509732"/>
          <c:y val="2.7184657967576117E-2"/>
          <c:w val="0.25674990218490262"/>
          <c:h val="0.1818908649873626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Retiring</c:v>
                </c:pt>
                <c:pt idx="1">
                  <c:v>Another job outside of health care</c:v>
                </c:pt>
                <c:pt idx="2">
                  <c:v>Another job in health care</c:v>
                </c:pt>
                <c:pt idx="3">
                  <c:v>Back to school</c:v>
                </c:pt>
                <c:pt idx="4">
                  <c:v>At home caregiver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0.33</c:v>
                </c:pt>
                <c:pt idx="2">
                  <c:v>0.21</c:v>
                </c:pt>
                <c:pt idx="3">
                  <c:v>0.09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E9-42FC-A2EF-BBC33207EB6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AE9-42FC-A2EF-BBC33207EB6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salary increase</c:v>
                </c:pt>
                <c:pt idx="1">
                  <c:v>enough ancillary staff</c:v>
                </c:pt>
                <c:pt idx="2">
                  <c:v>Limits on number of patients</c:v>
                </c:pt>
                <c:pt idx="3">
                  <c:v>favorable time off benefits</c:v>
                </c:pt>
                <c:pt idx="4">
                  <c:v>Pension benefits</c:v>
                </c:pt>
                <c:pt idx="5">
                  <c:v>Set schedules</c:v>
                </c:pt>
                <c:pt idx="6">
                  <c:v>Loan forgiveness</c:v>
                </c:pt>
                <c:pt idx="7">
                  <c:v>Full-time health benefits</c:v>
                </c:pt>
                <c:pt idx="8">
                  <c:v>Other</c:v>
                </c:pt>
                <c:pt idx="9">
                  <c:v>None of the above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0.69</c:v>
                </c:pt>
                <c:pt idx="1">
                  <c:v>0.53</c:v>
                </c:pt>
                <c:pt idx="2">
                  <c:v>0.49</c:v>
                </c:pt>
                <c:pt idx="3">
                  <c:v>0.44</c:v>
                </c:pt>
                <c:pt idx="4">
                  <c:v>0.41</c:v>
                </c:pt>
                <c:pt idx="5">
                  <c:v>0.31</c:v>
                </c:pt>
                <c:pt idx="6">
                  <c:v>0.23</c:v>
                </c:pt>
                <c:pt idx="7">
                  <c:v>0.21</c:v>
                </c:pt>
                <c:pt idx="8">
                  <c:v>7.0000000000000007E-2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257817816175756E-2"/>
          <c:w val="0.95854806201939502"/>
          <c:h val="0.974950369702051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higher wages</c:v>
                </c:pt>
                <c:pt idx="1">
                  <c:v>set schedule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65-4D81-8E1B-26F29BBAC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0.67</c:v>
                </c:pt>
                <c:pt idx="1">
                  <c:v>0.64</c:v>
                </c:pt>
                <c:pt idx="2">
                  <c:v>0.63</c:v>
                </c:pt>
                <c:pt idx="3">
                  <c:v>0.59</c:v>
                </c:pt>
                <c:pt idx="4">
                  <c:v>0.37</c:v>
                </c:pt>
                <c:pt idx="5">
                  <c:v>0.37</c:v>
                </c:pt>
                <c:pt idx="6">
                  <c:v>0.33</c:v>
                </c:pt>
                <c:pt idx="7">
                  <c:v>0.33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0.22</c:v>
                </c:pt>
                <c:pt idx="12">
                  <c:v>0.2</c:v>
                </c:pt>
                <c:pt idx="13">
                  <c:v>0.2</c:v>
                </c:pt>
                <c:pt idx="1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0.61</c:v>
                </c:pt>
                <c:pt idx="1">
                  <c:v>0.48</c:v>
                </c:pt>
                <c:pt idx="2">
                  <c:v>0.59</c:v>
                </c:pt>
                <c:pt idx="3">
                  <c:v>0.51</c:v>
                </c:pt>
                <c:pt idx="4">
                  <c:v>0.38</c:v>
                </c:pt>
                <c:pt idx="5">
                  <c:v>0.37</c:v>
                </c:pt>
                <c:pt idx="6">
                  <c:v>0.24</c:v>
                </c:pt>
                <c:pt idx="7">
                  <c:v>0.22</c:v>
                </c:pt>
                <c:pt idx="8">
                  <c:v>0.32</c:v>
                </c:pt>
                <c:pt idx="9">
                  <c:v>0.2</c:v>
                </c:pt>
                <c:pt idx="11">
                  <c:v>0.22</c:v>
                </c:pt>
                <c:pt idx="12">
                  <c:v>0.19</c:v>
                </c:pt>
                <c:pt idx="1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 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0.47</c:v>
                </c:pt>
                <c:pt idx="1">
                  <c:v>0.27</c:v>
                </c:pt>
                <c:pt idx="2">
                  <c:v>0.45</c:v>
                </c:pt>
                <c:pt idx="6">
                  <c:v>0.15</c:v>
                </c:pt>
                <c:pt idx="7">
                  <c:v>0.17</c:v>
                </c:pt>
                <c:pt idx="8">
                  <c:v>0.08</c:v>
                </c:pt>
                <c:pt idx="9">
                  <c:v>0.14000000000000001</c:v>
                </c:pt>
                <c:pt idx="11">
                  <c:v>0.23</c:v>
                </c:pt>
                <c:pt idx="12">
                  <c:v>0.26</c:v>
                </c:pt>
                <c:pt idx="1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B-4D63-A6F1-49163A8F58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79861040477881895"/>
          <c:y val="5.6208614600432479E-2"/>
          <c:w val="0.20138959522118099"/>
          <c:h val="0.1423024985589176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65-4D81-8E1B-26F29BBAC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0.67</c:v>
                </c:pt>
                <c:pt idx="1">
                  <c:v>0.64</c:v>
                </c:pt>
                <c:pt idx="2">
                  <c:v>0.63</c:v>
                </c:pt>
                <c:pt idx="3">
                  <c:v>0.59</c:v>
                </c:pt>
                <c:pt idx="4">
                  <c:v>0.37</c:v>
                </c:pt>
                <c:pt idx="5">
                  <c:v>0.37</c:v>
                </c:pt>
                <c:pt idx="6">
                  <c:v>0.33</c:v>
                </c:pt>
                <c:pt idx="7">
                  <c:v>0.33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0.22</c:v>
                </c:pt>
                <c:pt idx="12">
                  <c:v>0.2</c:v>
                </c:pt>
                <c:pt idx="13">
                  <c:v>0.2</c:v>
                </c:pt>
                <c:pt idx="1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0.61</c:v>
                </c:pt>
                <c:pt idx="1">
                  <c:v>0.48</c:v>
                </c:pt>
                <c:pt idx="2">
                  <c:v>0.59</c:v>
                </c:pt>
                <c:pt idx="3">
                  <c:v>0.51</c:v>
                </c:pt>
                <c:pt idx="4">
                  <c:v>0.38</c:v>
                </c:pt>
                <c:pt idx="5">
                  <c:v>0.37</c:v>
                </c:pt>
                <c:pt idx="6">
                  <c:v>0.24</c:v>
                </c:pt>
                <c:pt idx="7">
                  <c:v>0.22</c:v>
                </c:pt>
                <c:pt idx="8">
                  <c:v>0.32</c:v>
                </c:pt>
                <c:pt idx="9">
                  <c:v>0.2</c:v>
                </c:pt>
                <c:pt idx="11">
                  <c:v>0.22</c:v>
                </c:pt>
                <c:pt idx="12">
                  <c:v>0.19</c:v>
                </c:pt>
                <c:pt idx="1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 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0.47</c:v>
                </c:pt>
                <c:pt idx="1">
                  <c:v>0.27</c:v>
                </c:pt>
                <c:pt idx="2">
                  <c:v>0.45</c:v>
                </c:pt>
                <c:pt idx="6">
                  <c:v>0.15</c:v>
                </c:pt>
                <c:pt idx="7">
                  <c:v>0.17</c:v>
                </c:pt>
                <c:pt idx="8">
                  <c:v>0.08</c:v>
                </c:pt>
                <c:pt idx="9">
                  <c:v>0.14000000000000001</c:v>
                </c:pt>
                <c:pt idx="11">
                  <c:v>0.23</c:v>
                </c:pt>
                <c:pt idx="12">
                  <c:v>0.26</c:v>
                </c:pt>
                <c:pt idx="1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B-4D63-A6F1-49163A8F58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79861040477881895"/>
          <c:y val="5.6208614600432479E-2"/>
          <c:w val="0.20138959522118099"/>
          <c:h val="0.1423024985589176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65-4D81-8E1B-26F29BBAC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0.67</c:v>
                </c:pt>
                <c:pt idx="1">
                  <c:v>0.64</c:v>
                </c:pt>
                <c:pt idx="2">
                  <c:v>0.63</c:v>
                </c:pt>
                <c:pt idx="3">
                  <c:v>0.59</c:v>
                </c:pt>
                <c:pt idx="4">
                  <c:v>0.37</c:v>
                </c:pt>
                <c:pt idx="5">
                  <c:v>0.37</c:v>
                </c:pt>
                <c:pt idx="6">
                  <c:v>0.33</c:v>
                </c:pt>
                <c:pt idx="7">
                  <c:v>0.33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0.22</c:v>
                </c:pt>
                <c:pt idx="12">
                  <c:v>0.2</c:v>
                </c:pt>
                <c:pt idx="13">
                  <c:v>0.2</c:v>
                </c:pt>
                <c:pt idx="1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0.61</c:v>
                </c:pt>
                <c:pt idx="1">
                  <c:v>0.48</c:v>
                </c:pt>
                <c:pt idx="2">
                  <c:v>0.59</c:v>
                </c:pt>
                <c:pt idx="3">
                  <c:v>0.51</c:v>
                </c:pt>
                <c:pt idx="4">
                  <c:v>0.38</c:v>
                </c:pt>
                <c:pt idx="5">
                  <c:v>0.37</c:v>
                </c:pt>
                <c:pt idx="6">
                  <c:v>0.24</c:v>
                </c:pt>
                <c:pt idx="7">
                  <c:v>0.22</c:v>
                </c:pt>
                <c:pt idx="8">
                  <c:v>0.32</c:v>
                </c:pt>
                <c:pt idx="9">
                  <c:v>0.2</c:v>
                </c:pt>
                <c:pt idx="11">
                  <c:v>0.22</c:v>
                </c:pt>
                <c:pt idx="12">
                  <c:v>0.19</c:v>
                </c:pt>
                <c:pt idx="1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 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0.47</c:v>
                </c:pt>
                <c:pt idx="1">
                  <c:v>0.27</c:v>
                </c:pt>
                <c:pt idx="2">
                  <c:v>0.45</c:v>
                </c:pt>
                <c:pt idx="6">
                  <c:v>0.15</c:v>
                </c:pt>
                <c:pt idx="7">
                  <c:v>0.17</c:v>
                </c:pt>
                <c:pt idx="8">
                  <c:v>0.08</c:v>
                </c:pt>
                <c:pt idx="9">
                  <c:v>0.14000000000000001</c:v>
                </c:pt>
                <c:pt idx="11">
                  <c:v>0.23</c:v>
                </c:pt>
                <c:pt idx="12">
                  <c:v>0.26</c:v>
                </c:pt>
                <c:pt idx="1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B-4D63-A6F1-49163A8F58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79861040477881895"/>
          <c:y val="0.795004321414996"/>
          <c:w val="0.20138959522118099"/>
          <c:h val="0.1423024985589176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65-4D81-8E1B-26F29BBAC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0.67</c:v>
                </c:pt>
                <c:pt idx="1">
                  <c:v>0.64</c:v>
                </c:pt>
                <c:pt idx="2">
                  <c:v>0.63</c:v>
                </c:pt>
                <c:pt idx="3">
                  <c:v>0.59</c:v>
                </c:pt>
                <c:pt idx="4">
                  <c:v>0.37</c:v>
                </c:pt>
                <c:pt idx="5">
                  <c:v>0.37</c:v>
                </c:pt>
                <c:pt idx="6">
                  <c:v>0.33</c:v>
                </c:pt>
                <c:pt idx="7">
                  <c:v>0.33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0.22</c:v>
                </c:pt>
                <c:pt idx="12">
                  <c:v>0.2</c:v>
                </c:pt>
                <c:pt idx="13">
                  <c:v>0.2</c:v>
                </c:pt>
                <c:pt idx="1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COVID career impact: Leave nursing sooner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Q15 - not having time to provide each patient with care and attention they need</c:v>
                </c:pt>
                <c:pt idx="1">
                  <c:v>Q23 - Inadequate pay</c:v>
                </c:pt>
                <c:pt idx="2">
                  <c:v>Q14 - having to care for too many patients at one time</c:v>
                </c:pt>
                <c:pt idx="3">
                  <c:v>Q26 - lack of hospital support when dealing with emotional challenges during covid</c:v>
                </c:pt>
                <c:pt idx="4">
                  <c:v>Q24 - lack of PPE during covid</c:v>
                </c:pt>
                <c:pt idx="5">
                  <c:v>Q25 - Separation from family during COVID</c:v>
                </c:pt>
                <c:pt idx="6">
                  <c:v>Q19 - RNS being replaced by part-time staff</c:v>
                </c:pt>
                <c:pt idx="7">
                  <c:v>Q20 - Workplace violence </c:v>
                </c:pt>
                <c:pt idx="8">
                  <c:v>Q22 - A lack of safety with regard to infectious disease</c:v>
                </c:pt>
                <c:pt idx="9">
                  <c:v>Q18 - Increases in mandatory overtime</c:v>
                </c:pt>
                <c:pt idx="10">
                  <c:v>Q27 - Inappropriate placement of COVID patients on your units</c:v>
                </c:pt>
                <c:pt idx="11">
                  <c:v>Q17 - Insurance and reiumbursement policies</c:v>
                </c:pt>
                <c:pt idx="12">
                  <c:v>Q16 - New tech, like electronic medical records</c:v>
                </c:pt>
                <c:pt idx="13">
                  <c:v>Q21 - On the job injuries</c:v>
                </c:pt>
                <c:pt idx="14">
                  <c:v>Q28 - Lack of adequate testing for COVID patients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0.82</c:v>
                </c:pt>
                <c:pt idx="1">
                  <c:v>0.74</c:v>
                </c:pt>
                <c:pt idx="2">
                  <c:v>0.76</c:v>
                </c:pt>
                <c:pt idx="3">
                  <c:v>0.79</c:v>
                </c:pt>
                <c:pt idx="4">
                  <c:v>0.41</c:v>
                </c:pt>
                <c:pt idx="5">
                  <c:v>0.55000000000000004</c:v>
                </c:pt>
                <c:pt idx="6">
                  <c:v>0.36</c:v>
                </c:pt>
                <c:pt idx="7">
                  <c:v>0.38</c:v>
                </c:pt>
                <c:pt idx="8">
                  <c:v>0.4</c:v>
                </c:pt>
                <c:pt idx="9">
                  <c:v>0.31</c:v>
                </c:pt>
                <c:pt idx="10">
                  <c:v>0.36</c:v>
                </c:pt>
                <c:pt idx="11">
                  <c:v>0.22</c:v>
                </c:pt>
                <c:pt idx="12">
                  <c:v>0.23</c:v>
                </c:pt>
                <c:pt idx="13">
                  <c:v>0.28000000000000003</c:v>
                </c:pt>
                <c:pt idx="1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70802081156545638"/>
          <c:y val="0.78812113114121485"/>
          <c:w val="0.29197918843454368"/>
          <c:h val="0.1675408258093981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RN positions been left vacant or unfilled</c:v>
                </c:pt>
                <c:pt idx="1">
                  <c:v>Increase in the use of travel nurses</c:v>
                </c:pt>
                <c:pt idx="2">
                  <c:v>Increase in hiring of nonperm nursing staff</c:v>
                </c:pt>
                <c:pt idx="3">
                  <c:v>Increase in the use of on call</c:v>
                </c:pt>
                <c:pt idx="4">
                  <c:v>Increase in mandatory overtime</c:v>
                </c:pt>
                <c:pt idx="5">
                  <c:v>RN's been replaced by unlicensed personnel</c:v>
                </c:pt>
                <c:pt idx="6">
                  <c:v>RNs been laid off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0.84</c:v>
                </c:pt>
                <c:pt idx="1">
                  <c:v>0.76</c:v>
                </c:pt>
                <c:pt idx="2">
                  <c:v>0.68</c:v>
                </c:pt>
                <c:pt idx="3">
                  <c:v>0.49</c:v>
                </c:pt>
                <c:pt idx="4">
                  <c:v>0.41</c:v>
                </c:pt>
                <c:pt idx="5">
                  <c:v>0.2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5D-425C-A004-08E3C20EF50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02-45D8-A537-EE1A158DF6E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RN positions been left vacant or unfilled</c:v>
                </c:pt>
                <c:pt idx="1">
                  <c:v>Increase in the use of travel nurses</c:v>
                </c:pt>
                <c:pt idx="2">
                  <c:v>Increase in hiring of nonperm nursing staff</c:v>
                </c:pt>
                <c:pt idx="3">
                  <c:v>Increase in the use of on call</c:v>
                </c:pt>
                <c:pt idx="4">
                  <c:v>Increase in mandatory overtime</c:v>
                </c:pt>
                <c:pt idx="5">
                  <c:v>RN's been replaced by unlicensed personnel</c:v>
                </c:pt>
                <c:pt idx="6">
                  <c:v>RNs been laid off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0.65</c:v>
                </c:pt>
                <c:pt idx="2" formatCode="0%">
                  <c:v>0.56000000000000005</c:v>
                </c:pt>
                <c:pt idx="3" formatCode="0%">
                  <c:v>0.43</c:v>
                </c:pt>
                <c:pt idx="4" formatCode="0%">
                  <c:v>0.31</c:v>
                </c:pt>
                <c:pt idx="5" formatCode="0%">
                  <c:v>0.16</c:v>
                </c:pt>
                <c:pt idx="6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 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RN positions been left vacant or unfilled</c:v>
                </c:pt>
                <c:pt idx="1">
                  <c:v>Increase in the use of travel nurses</c:v>
                </c:pt>
                <c:pt idx="2">
                  <c:v>Increase in hiring of nonperm nursing staff</c:v>
                </c:pt>
                <c:pt idx="3">
                  <c:v>Increase in the use of on call</c:v>
                </c:pt>
                <c:pt idx="4">
                  <c:v>Increase in mandatory overtime</c:v>
                </c:pt>
                <c:pt idx="5">
                  <c:v>RN's been replaced by unlicensed personnel</c:v>
                </c:pt>
                <c:pt idx="6">
                  <c:v>RNs been laid off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%">
                  <c:v>0.5</c:v>
                </c:pt>
                <c:pt idx="2" formatCode="0%">
                  <c:v>0.48</c:v>
                </c:pt>
                <c:pt idx="3" formatCode="0%">
                  <c:v>0.33</c:v>
                </c:pt>
                <c:pt idx="4" formatCode="0%">
                  <c:v>0.25</c:v>
                </c:pt>
                <c:pt idx="5" formatCode="0%">
                  <c:v>0.18</c:v>
                </c:pt>
                <c:pt idx="6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3-47C4-BC20-E5169ABBF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81211047333524777"/>
          <c:y val="0.18632816297268398"/>
          <c:w val="0.1878895266647522"/>
          <c:h val="0.1722458032589676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2.4989443593856322E-2"/>
          <c:w val="0.95854806201939502"/>
          <c:h val="0.972539104269952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RN positions been left vacant or unfilled</c:v>
                </c:pt>
                <c:pt idx="1">
                  <c:v>Increase in the use of travel nurses</c:v>
                </c:pt>
                <c:pt idx="2">
                  <c:v>Increase in hiring of nonperm nursing staff</c:v>
                </c:pt>
                <c:pt idx="3">
                  <c:v>Increase in the use of on call</c:v>
                </c:pt>
                <c:pt idx="4">
                  <c:v>Increase in mandatory overtime</c:v>
                </c:pt>
                <c:pt idx="5">
                  <c:v>RN's been replaced by unlicensed personnel</c:v>
                </c:pt>
                <c:pt idx="6">
                  <c:v>RNs been laid off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0.84</c:v>
                </c:pt>
                <c:pt idx="1">
                  <c:v>0.76</c:v>
                </c:pt>
                <c:pt idx="2">
                  <c:v>0.68</c:v>
                </c:pt>
                <c:pt idx="3">
                  <c:v>0.49</c:v>
                </c:pt>
                <c:pt idx="4">
                  <c:v>0.41</c:v>
                </c:pt>
                <c:pt idx="5">
                  <c:v>0.2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5D-425C-A004-08E3C20EF50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02-45D8-A537-EE1A158DF6E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RN positions been left vacant or unfilled</c:v>
                </c:pt>
                <c:pt idx="1">
                  <c:v>Increase in the use of travel nurses</c:v>
                </c:pt>
                <c:pt idx="2">
                  <c:v>Increase in hiring of nonperm nursing staff</c:v>
                </c:pt>
                <c:pt idx="3">
                  <c:v>Increase in the use of on call</c:v>
                </c:pt>
                <c:pt idx="4">
                  <c:v>Increase in mandatory overtime</c:v>
                </c:pt>
                <c:pt idx="5">
                  <c:v>RN's been replaced by unlicensed personnel</c:v>
                </c:pt>
                <c:pt idx="6">
                  <c:v>RNs been laid off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0.65</c:v>
                </c:pt>
                <c:pt idx="2" formatCode="0%">
                  <c:v>0.56000000000000005</c:v>
                </c:pt>
                <c:pt idx="3" formatCode="0%">
                  <c:v>0.43</c:v>
                </c:pt>
                <c:pt idx="4" formatCode="0%">
                  <c:v>0.31</c:v>
                </c:pt>
                <c:pt idx="5" formatCode="0%">
                  <c:v>0.16</c:v>
                </c:pt>
                <c:pt idx="6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9-4E72-B61E-3CC95B5F8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 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RN positions been left vacant or unfilled</c:v>
                </c:pt>
                <c:pt idx="1">
                  <c:v>Increase in the use of travel nurses</c:v>
                </c:pt>
                <c:pt idx="2">
                  <c:v>Increase in hiring of nonperm nursing staff</c:v>
                </c:pt>
                <c:pt idx="3">
                  <c:v>Increase in the use of on call</c:v>
                </c:pt>
                <c:pt idx="4">
                  <c:v>Increase in mandatory overtime</c:v>
                </c:pt>
                <c:pt idx="5">
                  <c:v>RN's been replaced by unlicensed personnel</c:v>
                </c:pt>
                <c:pt idx="6">
                  <c:v>RNs been laid off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%">
                  <c:v>0.5</c:v>
                </c:pt>
                <c:pt idx="2" formatCode="0%">
                  <c:v>0.48</c:v>
                </c:pt>
                <c:pt idx="3" formatCode="0%">
                  <c:v>0.33</c:v>
                </c:pt>
                <c:pt idx="4" formatCode="0%">
                  <c:v>0.25</c:v>
                </c:pt>
                <c:pt idx="5" formatCode="0%">
                  <c:v>0.18</c:v>
                </c:pt>
                <c:pt idx="6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3-47C4-BC20-E5169ABBF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67872"/>
        <c:axId val="6381952"/>
      </c:barChart>
      <c:catAx>
        <c:axId val="6367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Algn val="ctr"/>
        <c:lblOffset val="0"/>
        <c:noMultiLvlLbl val="0"/>
      </c:catAx>
      <c:valAx>
        <c:axId val="638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3678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81211047333524777"/>
          <c:y val="0.73127415062700496"/>
          <c:w val="0.1878895266647522"/>
          <c:h val="0.1722458032589676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2123701928563E-3"/>
          <c:y val="8.7683656980599859E-4"/>
          <c:w val="0.98557885536127487"/>
          <c:h val="0.94307295217990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diamond"/>
            <c:size val="5"/>
            <c:spPr>
              <a:ln w="41275">
                <a:solidFill>
                  <a:schemeClr val="accent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5AB-428C-B40B-76484386A2E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5AB-428C-B40B-76484386A2E8}"/>
              </c:ext>
            </c:extLst>
          </c:dPt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B-428C-B40B-76484386A2E8}"/>
                </c:ext>
              </c:extLst>
            </c:dLbl>
            <c:dLbl>
              <c:idx val="3"/>
              <c:layout>
                <c:manualLayout>
                  <c:x val="-2.4522056202139552E-2"/>
                  <c:y val="-3.3010223765432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9-4453-97AE-35BA91744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Sheet1!$A$2:$A$7</c:f>
              <c:numCache>
                <c:formatCode>mmm\ \'yy</c:formatCode>
                <c:ptCount val="6"/>
                <c:pt idx="0">
                  <c:v>42826</c:v>
                </c:pt>
                <c:pt idx="1">
                  <c:v>43191</c:v>
                </c:pt>
                <c:pt idx="2">
                  <c:v>43374</c:v>
                </c:pt>
                <c:pt idx="3">
                  <c:v>43556</c:v>
                </c:pt>
                <c:pt idx="4">
                  <c:v>44256</c:v>
                </c:pt>
                <c:pt idx="5">
                  <c:v>44652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0.42</c:v>
                </c:pt>
                <c:pt idx="1">
                  <c:v>0.41</c:v>
                </c:pt>
                <c:pt idx="2">
                  <c:v>0.57999999999999996</c:v>
                </c:pt>
                <c:pt idx="3">
                  <c:v>0.51</c:v>
                </c:pt>
                <c:pt idx="4">
                  <c:v>0.33</c:v>
                </c:pt>
                <c:pt idx="5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AB-428C-B40B-76484386A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 w="41275">
                <a:solidFill>
                  <a:schemeClr val="accent3"/>
                </a:solidFill>
              </a:ln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6-4D81-B2D1-F4A541CC4BDE}"/>
                </c:ext>
              </c:extLst>
            </c:dLbl>
            <c:dLbl>
              <c:idx val="3"/>
              <c:layout>
                <c:manualLayout>
                  <c:x val="-2.4522056202139552E-2"/>
                  <c:y val="2.8187692901234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F1-4D1B-9DFF-02B51ADAC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 \'yy</c:formatCode>
                <c:ptCount val="6"/>
                <c:pt idx="0">
                  <c:v>42826</c:v>
                </c:pt>
                <c:pt idx="1">
                  <c:v>43191</c:v>
                </c:pt>
                <c:pt idx="2">
                  <c:v>43374</c:v>
                </c:pt>
                <c:pt idx="3">
                  <c:v>43556</c:v>
                </c:pt>
                <c:pt idx="4">
                  <c:v>44256</c:v>
                </c:pt>
                <c:pt idx="5">
                  <c:v>44652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0.56000000000000005</c:v>
                </c:pt>
                <c:pt idx="2">
                  <c:v>0.36</c:v>
                </c:pt>
                <c:pt idx="3">
                  <c:v>0.45</c:v>
                </c:pt>
                <c:pt idx="4">
                  <c:v>0.6</c:v>
                </c:pt>
                <c:pt idx="5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6-4D81-B2D1-F4A541CC4B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Labels</c:v>
                </c:pt>
              </c:strCache>
            </c:strRef>
          </c:tx>
          <c:spPr>
            <a:ln w="0">
              <a:solidFill>
                <a:schemeClr val="bg1">
                  <a:lumMod val="50000"/>
                </a:schemeClr>
              </a:solidFill>
            </a:ln>
          </c:spPr>
          <c:marker>
            <c:symbol val="plus"/>
            <c:size val="1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mmm\ \'yy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 \'yy</c:formatCode>
                <c:ptCount val="6"/>
                <c:pt idx="0">
                  <c:v>42826</c:v>
                </c:pt>
                <c:pt idx="1">
                  <c:v>43191</c:v>
                </c:pt>
                <c:pt idx="2">
                  <c:v>43374</c:v>
                </c:pt>
                <c:pt idx="3">
                  <c:v>43556</c:v>
                </c:pt>
                <c:pt idx="4">
                  <c:v>44256</c:v>
                </c:pt>
                <c:pt idx="5">
                  <c:v>44652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0-4E3F-9242-EE9F86C28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67872"/>
        <c:axId val="6381952"/>
      </c:lineChart>
      <c:dateAx>
        <c:axId val="6367872"/>
        <c:scaling>
          <c:orientation val="minMax"/>
        </c:scaling>
        <c:delete val="0"/>
        <c:axPos val="b"/>
        <c:numFmt formatCode="mmm\ \'yy" sourceLinked="0"/>
        <c:majorTickMark val="none"/>
        <c:minorTickMark val="none"/>
        <c:tickLblPos val="none"/>
        <c:spPr>
          <a:noFill/>
          <a:ln w="6350">
            <a:solidFill>
              <a:schemeClr val="bg1">
                <a:lumMod val="50000"/>
              </a:schemeClr>
            </a:solidFill>
          </a:ln>
        </c:spPr>
        <c:crossAx val="6381952"/>
        <c:crosses val="autoZero"/>
        <c:auto val="0"/>
        <c:lblOffset val="0"/>
        <c:baseTimeUnit val="months"/>
        <c:majorUnit val="1"/>
        <c:majorTimeUnit val="years"/>
        <c:minorUnit val="1"/>
        <c:minorTimeUnit val="months"/>
      </c:dateAx>
      <c:valAx>
        <c:axId val="638195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36787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6410789559287454"/>
          <c:y val="3.1346450617283951E-2"/>
          <c:w val="0.27065783541202332"/>
          <c:h val="5.89163279503256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BE03A2-8648-4978-A1EE-75849E39B2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8564F-CCFB-4928-BC04-59F324C167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F6480-56A2-4D23-AB9E-87560F973C0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0852A-8523-4DD2-A1B4-C5CAF220E9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6E140-BEE5-4B24-B93E-7F781A61E9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16F2-78F2-4E72-88FE-C5D80EAE0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85BB-76DD-411D-A273-4BD6E07EF60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60C4-51AF-4826-886E-F331C8737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9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60C4-51AF-4826-886E-F331C87371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D036E6-8E7A-46E5-A62C-CF5686FE4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4AFCF-4D23-4AFD-ACE1-FAD1436B6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8833"/>
          <a:stretch/>
        </p:blipFill>
        <p:spPr>
          <a:xfrm flipH="1">
            <a:off x="0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63FFB-1675-4C33-8001-CF44FFA8E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6732" t="44556" b="8612"/>
          <a:stretch/>
        </p:blipFill>
        <p:spPr>
          <a:xfrm>
            <a:off x="0" y="-1"/>
            <a:ext cx="6330202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12952-A62B-4401-86DD-E07E916EBFEB}"/>
              </a:ext>
            </a:extLst>
          </p:cNvPr>
          <p:cNvSpPr txBox="1"/>
          <p:nvPr userDrawn="1"/>
        </p:nvSpPr>
        <p:spPr>
          <a:xfrm>
            <a:off x="4915468" y="6599790"/>
            <a:ext cx="718580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Prepared by 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Beacon Research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6 Beacon Street, Suite 510 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Boston, MA 02108 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617.939.0125 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www.BeaconResearch.com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A7988F-BBAA-431A-848F-EA39132CCE23}"/>
              </a:ext>
            </a:extLst>
          </p:cNvPr>
          <p:cNvGrpSpPr/>
          <p:nvPr userDrawn="1"/>
        </p:nvGrpSpPr>
        <p:grpSpPr>
          <a:xfrm>
            <a:off x="7137861" y="1054803"/>
            <a:ext cx="4254500" cy="1737360"/>
            <a:chOff x="7041792" y="11989"/>
            <a:chExt cx="4254500" cy="1737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1497A8-F0C2-40E4-8A84-18BB5D1A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00" y="11989"/>
              <a:ext cx="3041084" cy="173736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331450-DE0C-48E4-BBB9-1B109B5433C0}"/>
                </a:ext>
              </a:extLst>
            </p:cNvPr>
            <p:cNvCxnSpPr>
              <a:cxnSpLocks/>
            </p:cNvCxnSpPr>
            <p:nvPr/>
          </p:nvCxnSpPr>
          <p:spPr>
            <a:xfrm>
              <a:off x="7041792" y="1641664"/>
              <a:ext cx="42545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D9F91EE6-1D94-4C3A-8E4C-2E88CF516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408" y="2814762"/>
            <a:ext cx="5769864" cy="859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E801324-2399-45C9-9BE0-561AF7359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408" y="3800357"/>
            <a:ext cx="5769864" cy="5539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8976232-593F-4351-AE22-FABCE3AD8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844" y="4480414"/>
            <a:ext cx="5769864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Month DD, </a:t>
            </a:r>
            <a:r>
              <a:rPr lang="en-US" err="1"/>
              <a:t>YYYY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37D5BE-E55F-43C2-AD5D-96C2E9AA8034}"/>
              </a:ext>
            </a:extLst>
          </p:cNvPr>
          <p:cNvSpPr/>
          <p:nvPr userDrawn="1"/>
        </p:nvSpPr>
        <p:spPr>
          <a:xfrm>
            <a:off x="0" y="0"/>
            <a:ext cx="12192000" cy="86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B2346-1855-4D6C-8C3C-07F8D3641072}"/>
              </a:ext>
            </a:extLst>
          </p:cNvPr>
          <p:cNvSpPr/>
          <p:nvPr userDrawn="1"/>
        </p:nvSpPr>
        <p:spPr>
          <a:xfrm>
            <a:off x="-1525" y="86868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9F41F-8321-4203-BF62-324A5B55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10744200" cy="685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C040DE-2A72-4E74-93DB-9BB2C67A1574}"/>
              </a:ext>
            </a:extLst>
          </p:cNvPr>
          <p:cNvSpPr/>
          <p:nvPr userDrawn="1"/>
        </p:nvSpPr>
        <p:spPr>
          <a:xfrm>
            <a:off x="-305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/>
              </a:gs>
              <a:gs pos="66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1B484E-E921-4FC5-90A9-C48810330E23}"/>
              </a:ext>
            </a:extLst>
          </p:cNvPr>
          <p:cNvGrpSpPr/>
          <p:nvPr userDrawn="1"/>
        </p:nvGrpSpPr>
        <p:grpSpPr>
          <a:xfrm>
            <a:off x="11305032" y="0"/>
            <a:ext cx="886968" cy="868680"/>
            <a:chOff x="8953500" y="2476500"/>
            <a:chExt cx="886968" cy="868680"/>
          </a:xfrm>
        </p:grpSpPr>
        <p:sp>
          <p:nvSpPr>
            <p:cNvPr id="16" name="Flowchart: Delay 15">
              <a:extLst>
                <a:ext uri="{FF2B5EF4-FFF2-40B4-BE49-F238E27FC236}">
                  <a16:creationId xmlns:a16="http://schemas.microsoft.com/office/drawing/2014/main" id="{6B520671-8864-4F5B-9407-77D6D1175307}"/>
                </a:ext>
              </a:extLst>
            </p:cNvPr>
            <p:cNvSpPr/>
            <p:nvPr/>
          </p:nvSpPr>
          <p:spPr>
            <a:xfrm flipH="1">
              <a:off x="8953500" y="2476500"/>
              <a:ext cx="886968" cy="868680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7939B2-A59B-45BE-BD7E-207B646EA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364" y="2522220"/>
              <a:ext cx="777240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73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o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C040DE-2A72-4E74-93DB-9BB2C67A1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/>
              </a:gs>
              <a:gs pos="66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7D5BE-E55F-43C2-AD5D-96C2E9AA8034}"/>
              </a:ext>
            </a:extLst>
          </p:cNvPr>
          <p:cNvSpPr/>
          <p:nvPr userDrawn="1"/>
        </p:nvSpPr>
        <p:spPr>
          <a:xfrm>
            <a:off x="0" y="0"/>
            <a:ext cx="12192000" cy="502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B2346-1855-4D6C-8C3C-07F8D3641072}"/>
              </a:ext>
            </a:extLst>
          </p:cNvPr>
          <p:cNvSpPr/>
          <p:nvPr userDrawn="1"/>
        </p:nvSpPr>
        <p:spPr>
          <a:xfrm>
            <a:off x="0" y="50292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9F41F-8321-4203-BF62-324A5B55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76" y="91440"/>
            <a:ext cx="11585448" cy="3600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80775-E95A-4EB1-A4C9-D6E1F211EFA6}"/>
              </a:ext>
            </a:extLst>
          </p:cNvPr>
          <p:cNvSpPr txBox="1"/>
          <p:nvPr userDrawn="1"/>
        </p:nvSpPr>
        <p:spPr>
          <a:xfrm>
            <a:off x="12335256" y="685800"/>
            <a:ext cx="3383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/>
              <a:t>Align top item at .75” from top</a:t>
            </a:r>
          </a:p>
          <a:p>
            <a:pPr algn="l"/>
            <a:r>
              <a:rPr lang="en-US" sz="1400"/>
              <a:t>Change slide text to 18 (main) / 14 (subs)</a:t>
            </a:r>
          </a:p>
        </p:txBody>
      </p:sp>
    </p:spTree>
    <p:extLst>
      <p:ext uri="{BB962C8B-B14F-4D97-AF65-F5344CB8AC3E}">
        <p14:creationId xmlns:p14="http://schemas.microsoft.com/office/powerpoint/2010/main" val="32296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D036E6-8E7A-46E5-A62C-CF5686FE4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12952-A62B-4401-86DD-E07E916EBFEB}"/>
              </a:ext>
            </a:extLst>
          </p:cNvPr>
          <p:cNvSpPr txBox="1"/>
          <p:nvPr userDrawn="1"/>
        </p:nvSpPr>
        <p:spPr>
          <a:xfrm>
            <a:off x="4915468" y="6599790"/>
            <a:ext cx="718580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Prepared by </a:t>
            </a: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Beacon Research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6 Beacon Street, Suite 510 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Boston, MA 02108 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617.939.0125 • </a:t>
            </a:r>
            <a:r>
              <a:rPr lang="en-US" sz="1000" b="0" baseline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en-US" sz="1000" b="0">
                <a:solidFill>
                  <a:schemeClr val="bg1"/>
                </a:solidFill>
                <a:effectLst/>
                <a:cs typeface="Arial" pitchFamily="34" charset="0"/>
              </a:rPr>
              <a:t>www.BeaconResearch.com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A7988F-BBAA-431A-848F-EA39132CCE23}"/>
              </a:ext>
            </a:extLst>
          </p:cNvPr>
          <p:cNvGrpSpPr/>
          <p:nvPr userDrawn="1"/>
        </p:nvGrpSpPr>
        <p:grpSpPr>
          <a:xfrm>
            <a:off x="7137861" y="1054803"/>
            <a:ext cx="4254500" cy="1737360"/>
            <a:chOff x="7041792" y="11989"/>
            <a:chExt cx="4254500" cy="1737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1497A8-F0C2-40E4-8A84-18BB5D1A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00" y="11989"/>
              <a:ext cx="3041084" cy="173736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331450-DE0C-48E4-BBB9-1B109B5433C0}"/>
                </a:ext>
              </a:extLst>
            </p:cNvPr>
            <p:cNvCxnSpPr>
              <a:cxnSpLocks/>
            </p:cNvCxnSpPr>
            <p:nvPr/>
          </p:nvCxnSpPr>
          <p:spPr>
            <a:xfrm>
              <a:off x="7041792" y="1641664"/>
              <a:ext cx="42545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D9F91EE6-1D94-4C3A-8E4C-2E88CF516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408" y="2814762"/>
            <a:ext cx="5769864" cy="859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E801324-2399-45C9-9BE0-561AF7359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408" y="3800357"/>
            <a:ext cx="5769864" cy="5539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8976232-593F-4351-AE22-FABCE3AD8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844" y="4480414"/>
            <a:ext cx="5769864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Month DD, </a:t>
            </a:r>
            <a:r>
              <a:rPr lang="en-US" err="1"/>
              <a:t>YYYY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F9AD2E-EB47-4DE0-B2F9-3F92218C1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 r="14261" b="19149"/>
          <a:stretch/>
        </p:blipFill>
        <p:spPr>
          <a:xfrm flipH="1">
            <a:off x="0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63FFB-1675-4C33-8001-CF44FFA8E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6732" t="44556" b="8612"/>
          <a:stretch/>
        </p:blipFill>
        <p:spPr>
          <a:xfrm>
            <a:off x="0" y="-1"/>
            <a:ext cx="63302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BF3FB0-8796-4A43-93F2-573D7A870EFC}"/>
              </a:ext>
            </a:extLst>
          </p:cNvPr>
          <p:cNvCxnSpPr>
            <a:cxnSpLocks/>
          </p:cNvCxnSpPr>
          <p:nvPr userDrawn="1"/>
        </p:nvCxnSpPr>
        <p:spPr>
          <a:xfrm>
            <a:off x="654049" y="2467164"/>
            <a:ext cx="42545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7B1A7E-3FE9-44A1-B822-E606FC2A7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8833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BFD86-4AD3-43E0-9A65-5572B08A4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4661" r="56626" b="8464"/>
          <a:stretch/>
        </p:blipFill>
        <p:spPr>
          <a:xfrm>
            <a:off x="5852157" y="0"/>
            <a:ext cx="6339843" cy="685799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0B6B9C-599A-444E-B5AF-429A21915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1" y="2523534"/>
            <a:ext cx="519810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BF3FB0-8796-4A43-93F2-573D7A870EFC}"/>
              </a:ext>
            </a:extLst>
          </p:cNvPr>
          <p:cNvCxnSpPr>
            <a:cxnSpLocks/>
          </p:cNvCxnSpPr>
          <p:nvPr userDrawn="1"/>
        </p:nvCxnSpPr>
        <p:spPr>
          <a:xfrm>
            <a:off x="654049" y="2467164"/>
            <a:ext cx="42545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0B6B9C-599A-444E-B5AF-429A21915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1" y="2523534"/>
            <a:ext cx="519810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/>
              <a:t>Section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BD1DD-6B80-4FA2-B324-821F58850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 r="14261" b="19149"/>
          <a:stretch/>
        </p:blipFill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2867B-4DC7-49FC-A1B7-C091636FC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4661" r="56626" b="8464"/>
          <a:stretch/>
        </p:blipFill>
        <p:spPr>
          <a:xfrm>
            <a:off x="5852157" y="0"/>
            <a:ext cx="63398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_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BF3FB0-8796-4A43-93F2-573D7A870EFC}"/>
              </a:ext>
            </a:extLst>
          </p:cNvPr>
          <p:cNvCxnSpPr>
            <a:cxnSpLocks/>
          </p:cNvCxnSpPr>
          <p:nvPr userDrawn="1"/>
        </p:nvCxnSpPr>
        <p:spPr>
          <a:xfrm>
            <a:off x="654049" y="2467164"/>
            <a:ext cx="42545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0B6B9C-599A-444E-B5AF-429A21915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1" y="2523534"/>
            <a:ext cx="519810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/>
              <a:t>Section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BD1DD-6B80-4FA2-B324-821F58850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 r="14261" b="19149"/>
          <a:stretch/>
        </p:blipFill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E8FE0-5D3C-4689-8860-DF6B56E0E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6732" t="44556" b="8612"/>
          <a:stretch/>
        </p:blipFill>
        <p:spPr>
          <a:xfrm flipH="1">
            <a:off x="5861798" y="-1"/>
            <a:ext cx="63302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-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04DC5E-21FB-4067-83E1-1E72D9E95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A032-D30B-4567-889A-E35259F16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8833"/>
          <a:stretch/>
        </p:blipFill>
        <p:spPr>
          <a:xfrm flipH="1">
            <a:off x="0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64452-0928-4D35-9483-68A508391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6732" t="44556" b="8612"/>
          <a:stretch/>
        </p:blipFill>
        <p:spPr>
          <a:xfrm>
            <a:off x="0" y="-1"/>
            <a:ext cx="6330202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A807E-7345-4A86-A6B2-33F0D9ABA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68" y="1619826"/>
            <a:ext cx="360128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-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04DC5E-21FB-4067-83E1-1E72D9E95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A807E-7345-4A86-A6B2-33F0D9AB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68" y="1619826"/>
            <a:ext cx="360128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F56E9-81FB-41C5-8935-A449AEAC2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 r="14261" b="19149"/>
          <a:stretch/>
        </p:blipFill>
        <p:spPr>
          <a:xfrm flipH="1">
            <a:off x="0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987B97-918D-46E1-B032-80804C30E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6732" t="44556" b="8612"/>
          <a:stretch/>
        </p:blipFill>
        <p:spPr>
          <a:xfrm>
            <a:off x="0" y="-1"/>
            <a:ext cx="63302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37D5BE-E55F-43C2-AD5D-96C2E9AA8034}"/>
              </a:ext>
            </a:extLst>
          </p:cNvPr>
          <p:cNvSpPr/>
          <p:nvPr userDrawn="1"/>
        </p:nvSpPr>
        <p:spPr>
          <a:xfrm>
            <a:off x="0" y="0"/>
            <a:ext cx="12192000" cy="86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B2346-1855-4D6C-8C3C-07F8D3641072}"/>
              </a:ext>
            </a:extLst>
          </p:cNvPr>
          <p:cNvSpPr/>
          <p:nvPr userDrawn="1"/>
        </p:nvSpPr>
        <p:spPr>
          <a:xfrm>
            <a:off x="-1525" y="86868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9F41F-8321-4203-BF62-324A5B55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10744200" cy="685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FD6A675-FD13-44AA-A433-1CE421923C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6446520"/>
            <a:ext cx="11274424" cy="411480"/>
          </a:xfrm>
          <a:prstGeom prst="rect">
            <a:avLst/>
          </a:prstGeom>
          <a:gradFill>
            <a:gsLst>
              <a:gs pos="0">
                <a:schemeClr val="bg1"/>
              </a:gs>
              <a:gs pos="86000">
                <a:schemeClr val="bg1"/>
              </a:gs>
              <a:gs pos="88000">
                <a:schemeClr val="accent6">
                  <a:lumMod val="20000"/>
                  <a:lumOff val="80000"/>
                </a:schemeClr>
              </a:gs>
              <a:gs pos="94000">
                <a:schemeClr val="accent6"/>
              </a:gs>
              <a:gs pos="100000">
                <a:schemeClr val="accent1"/>
              </a:gs>
            </a:gsLst>
            <a:lin ang="16200000" scaled="1"/>
          </a:gradFill>
        </p:spPr>
        <p:txBody>
          <a:bodyPr l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question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0308A-1F96-4E68-BFAD-CDFEE9EA65D8}"/>
              </a:ext>
            </a:extLst>
          </p:cNvPr>
          <p:cNvGrpSpPr/>
          <p:nvPr userDrawn="1"/>
        </p:nvGrpSpPr>
        <p:grpSpPr>
          <a:xfrm>
            <a:off x="11305032" y="0"/>
            <a:ext cx="886968" cy="868680"/>
            <a:chOff x="8953500" y="2476500"/>
            <a:chExt cx="886968" cy="868680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F06CECEA-6576-403A-8BF6-EE6E3A43ABF6}"/>
                </a:ext>
              </a:extLst>
            </p:cNvPr>
            <p:cNvSpPr/>
            <p:nvPr/>
          </p:nvSpPr>
          <p:spPr>
            <a:xfrm flipH="1">
              <a:off x="8953500" y="2476500"/>
              <a:ext cx="886968" cy="868680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DBD5C7-8AC9-490B-A33E-7039C82C8A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364" y="2522220"/>
              <a:ext cx="777240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32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37D5BE-E55F-43C2-AD5D-96C2E9AA8034}"/>
              </a:ext>
            </a:extLst>
          </p:cNvPr>
          <p:cNvSpPr/>
          <p:nvPr userDrawn="1"/>
        </p:nvSpPr>
        <p:spPr>
          <a:xfrm>
            <a:off x="0" y="0"/>
            <a:ext cx="12192000" cy="86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B2346-1855-4D6C-8C3C-07F8D3641072}"/>
              </a:ext>
            </a:extLst>
          </p:cNvPr>
          <p:cNvSpPr/>
          <p:nvPr userDrawn="1"/>
        </p:nvSpPr>
        <p:spPr>
          <a:xfrm>
            <a:off x="-1525" y="86868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9F41F-8321-4203-BF62-324A5B55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10744200" cy="685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0308A-1F96-4E68-BFAD-CDFEE9EA65D8}"/>
              </a:ext>
            </a:extLst>
          </p:cNvPr>
          <p:cNvGrpSpPr/>
          <p:nvPr userDrawn="1"/>
        </p:nvGrpSpPr>
        <p:grpSpPr>
          <a:xfrm>
            <a:off x="11305032" y="0"/>
            <a:ext cx="886968" cy="868680"/>
            <a:chOff x="8953500" y="2476500"/>
            <a:chExt cx="886968" cy="868680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F06CECEA-6576-403A-8BF6-EE6E3A43ABF6}"/>
                </a:ext>
              </a:extLst>
            </p:cNvPr>
            <p:cNvSpPr/>
            <p:nvPr/>
          </p:nvSpPr>
          <p:spPr>
            <a:xfrm flipH="1">
              <a:off x="8953500" y="2476500"/>
              <a:ext cx="886968" cy="868680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DBD5C7-8AC9-490B-A33E-7039C82C8A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364" y="2522220"/>
              <a:ext cx="777240" cy="777240"/>
            </a:xfrm>
            <a:prstGeom prst="rect">
              <a:avLst/>
            </a:prstGeom>
          </p:spPr>
        </p:pic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3AA0B0-D959-49EF-BB91-ACDD8B2BF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06474"/>
            <a:ext cx="11277600" cy="57600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buClr>
                <a:schemeClr val="accent1"/>
              </a:buClr>
              <a:buSzPct val="100000"/>
              <a:buFont typeface="Wingdings 2" panose="05020102010507070707" pitchFamily="18" charset="2"/>
              <a:buChar char=""/>
              <a:defRPr sz="2200"/>
            </a:lvl1pPr>
            <a:lvl2pPr marL="411480" indent="-182880">
              <a:lnSpc>
                <a:spcPct val="100000"/>
              </a:lnSpc>
              <a:buClr>
                <a:schemeClr val="accent1"/>
              </a:buClr>
              <a:buSzPct val="130000"/>
              <a:buFont typeface="Wingdings 2" panose="05020102010507070707" pitchFamily="18" charset="2"/>
              <a:buChar char=""/>
              <a:defRPr sz="1800"/>
            </a:lvl2pPr>
            <a:lvl3pPr marL="548640" indent="-137160">
              <a:lnSpc>
                <a:spcPct val="100000"/>
              </a:lnSpc>
              <a:buClr>
                <a:schemeClr val="accent1"/>
              </a:buClr>
              <a:buFont typeface="Wingdings 2" panose="05020102010507070707" pitchFamily="18" charset="2"/>
              <a:buChar char="¬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05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2BC57-43D8-4DEB-9D65-7907262222A4}"/>
              </a:ext>
            </a:extLst>
          </p:cNvPr>
          <p:cNvSpPr txBox="1"/>
          <p:nvPr userDrawn="1"/>
        </p:nvSpPr>
        <p:spPr>
          <a:xfrm>
            <a:off x="11734800" y="6446520"/>
            <a:ext cx="457200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13222EB9-A3E4-4A6F-A8C3-26A2AA58068E}" type="slidenum">
              <a:rPr lang="en-US" sz="1200" b="1" smtClean="0">
                <a:solidFill>
                  <a:schemeClr val="accent6"/>
                </a:solidFill>
              </a:rPr>
              <a:pPr algn="ctr"/>
              <a:t>‹#›</a:t>
            </a:fld>
            <a:endParaRPr lang="en-US" sz="12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8" r:id="rId4"/>
    <p:sldLayoutId id="2147483674" r:id="rId5"/>
    <p:sldLayoutId id="2147483664" r:id="rId6"/>
    <p:sldLayoutId id="2147483666" r:id="rId7"/>
    <p:sldLayoutId id="2147483670" r:id="rId8"/>
    <p:sldLayoutId id="2147483673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hris@beaconresearch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6074-E123-472F-A310-AD9859E2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Survey of Massachusetts Registered Nurses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4EF21-A89C-4BF0-BE3C-24CC1D785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401451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nurses are saying inadequate pay or benefits is a major challenge.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[AMONG DIRECT PATIENT CARE NURSES] Below are some challenges facing bedside nurses. Please rate the challenge each presents to you in your job on a scale of major challenge, minor challenge, or not much of a challenge.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038687"/>
          <a:ext cx="3657601" cy="540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enough time with patients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pay or benefits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0070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many patients at one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hospital support w/ emotional challenges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PPE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106935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Separation from family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34206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being replaced by part-time / non-permanent staff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6919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Workplace violence or abuse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706346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safety w/ regard to infectious disease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899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in mandatory overtime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74838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Inappropriate placement of COVID patients on units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6945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and reimbursement policies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92062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equipment, like electronic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records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0515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On-the-job injuries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7737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adequate testing for COVID 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98252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/>
        </p:nvGraphicFramePr>
        <p:xfrm>
          <a:off x="4162806" y="911296"/>
          <a:ext cx="7570406" cy="55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9D563F-CE5A-4CAC-9D58-6A8AB0B74831}"/>
              </a:ext>
            </a:extLst>
          </p:cNvPr>
          <p:cNvSpPr txBox="1"/>
          <p:nvPr/>
        </p:nvSpPr>
        <p:spPr>
          <a:xfrm>
            <a:off x="10205421" y="1000272"/>
            <a:ext cx="17602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u="sng" dirty="0"/>
              <a:t>% Major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901F8-98CC-42B7-BEE5-BCC665632310}"/>
              </a:ext>
            </a:extLst>
          </p:cNvPr>
          <p:cNvSpPr txBox="1"/>
          <p:nvPr/>
        </p:nvSpPr>
        <p:spPr>
          <a:xfrm>
            <a:off x="4242435" y="231202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F3757-0F76-46D2-AF31-E61E203C7B72}"/>
              </a:ext>
            </a:extLst>
          </p:cNvPr>
          <p:cNvSpPr txBox="1"/>
          <p:nvPr/>
        </p:nvSpPr>
        <p:spPr>
          <a:xfrm>
            <a:off x="4244340" y="2689535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448CF-267B-458C-B1C7-E5576AE6D8DF}"/>
              </a:ext>
            </a:extLst>
          </p:cNvPr>
          <p:cNvSpPr txBox="1"/>
          <p:nvPr/>
        </p:nvSpPr>
        <p:spPr>
          <a:xfrm>
            <a:off x="4242435" y="3034483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B95C3-F7A6-411B-9052-965B0EAA6AA1}"/>
              </a:ext>
            </a:extLst>
          </p:cNvPr>
          <p:cNvSpPr txBox="1"/>
          <p:nvPr/>
        </p:nvSpPr>
        <p:spPr>
          <a:xfrm>
            <a:off x="4234815" y="475925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EBCEE-6522-4733-BB4B-AF5EEA824ED0}"/>
              </a:ext>
            </a:extLst>
          </p:cNvPr>
          <p:cNvSpPr txBox="1"/>
          <p:nvPr/>
        </p:nvSpPr>
        <p:spPr>
          <a:xfrm>
            <a:off x="4232910" y="619587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3F55F-2A33-45B5-8F35-4E743ABAD11E}"/>
              </a:ext>
            </a:extLst>
          </p:cNvPr>
          <p:cNvSpPr/>
          <p:nvPr/>
        </p:nvSpPr>
        <p:spPr>
          <a:xfrm>
            <a:off x="1627187" y="1410368"/>
            <a:ext cx="8448675" cy="3657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Inadequate staffing, low pay, and lack of hospital support are major problems.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[AMONG DIRECT PATIENT CARE NURSES] Below are some challenges facing bedside nurses. Please rate the challenge each presents to you in your job on a scale of major challenge, minor challenge, or not much of a challenge.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038687"/>
          <a:ext cx="3657601" cy="540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enough time with patients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pay or benefits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0070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many patients at one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hospital support w/ emotional challenges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PPE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106935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Separation from family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34206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being replaced by part-time / non-permanent staff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6919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Workplace violence or abuse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706346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safety w/ regard to infectious disease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899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in mandatory overtime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74838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Inappropriate placement of COVID patients on units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6945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and reimbursement policies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92062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equipment, like electronic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records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0515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On-the-job injuries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7737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adequate testing for COVID 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98252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112350"/>
              </p:ext>
            </p:extLst>
          </p:nvPr>
        </p:nvGraphicFramePr>
        <p:xfrm>
          <a:off x="4162806" y="911296"/>
          <a:ext cx="7570406" cy="55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9D563F-CE5A-4CAC-9D58-6A8AB0B74831}"/>
              </a:ext>
            </a:extLst>
          </p:cNvPr>
          <p:cNvSpPr txBox="1"/>
          <p:nvPr/>
        </p:nvSpPr>
        <p:spPr>
          <a:xfrm>
            <a:off x="10223176" y="5057368"/>
            <a:ext cx="17602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u="sng" dirty="0"/>
              <a:t>% Major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901F8-98CC-42B7-BEE5-BCC665632310}"/>
              </a:ext>
            </a:extLst>
          </p:cNvPr>
          <p:cNvSpPr txBox="1"/>
          <p:nvPr/>
        </p:nvSpPr>
        <p:spPr>
          <a:xfrm>
            <a:off x="4242435" y="231202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F3757-0F76-46D2-AF31-E61E203C7B72}"/>
              </a:ext>
            </a:extLst>
          </p:cNvPr>
          <p:cNvSpPr txBox="1"/>
          <p:nvPr/>
        </p:nvSpPr>
        <p:spPr>
          <a:xfrm>
            <a:off x="4244340" y="2689535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448CF-267B-458C-B1C7-E5576AE6D8DF}"/>
              </a:ext>
            </a:extLst>
          </p:cNvPr>
          <p:cNvSpPr txBox="1"/>
          <p:nvPr/>
        </p:nvSpPr>
        <p:spPr>
          <a:xfrm>
            <a:off x="4242435" y="3034483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B95C3-F7A6-411B-9052-965B0EAA6AA1}"/>
              </a:ext>
            </a:extLst>
          </p:cNvPr>
          <p:cNvSpPr txBox="1"/>
          <p:nvPr/>
        </p:nvSpPr>
        <p:spPr>
          <a:xfrm>
            <a:off x="4234815" y="475925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EBCEE-6522-4733-BB4B-AF5EEA824ED0}"/>
              </a:ext>
            </a:extLst>
          </p:cNvPr>
          <p:cNvSpPr txBox="1"/>
          <p:nvPr/>
        </p:nvSpPr>
        <p:spPr>
          <a:xfrm>
            <a:off x="4232910" y="619587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8B9711-6948-4C38-88BC-0E1B5B81DFBD}"/>
              </a:ext>
            </a:extLst>
          </p:cNvPr>
          <p:cNvCxnSpPr>
            <a:cxnSpLocks/>
          </p:cNvCxnSpPr>
          <p:nvPr/>
        </p:nvCxnSpPr>
        <p:spPr>
          <a:xfrm>
            <a:off x="9222921" y="1871912"/>
            <a:ext cx="83109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4280B14-9DFF-4073-8E66-7C880CB83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95406"/>
              </p:ext>
            </p:extLst>
          </p:nvPr>
        </p:nvGraphicFramePr>
        <p:xfrm>
          <a:off x="10122845" y="1781582"/>
          <a:ext cx="1679196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05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309391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0-5 years as nurse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781998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808508-9CB2-43F7-B7D0-FE342230EB13}"/>
              </a:ext>
            </a:extLst>
          </p:cNvPr>
          <p:cNvCxnSpPr>
            <a:cxnSpLocks/>
          </p:cNvCxnSpPr>
          <p:nvPr/>
        </p:nvCxnSpPr>
        <p:spPr>
          <a:xfrm>
            <a:off x="9490730" y="1135374"/>
            <a:ext cx="83109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B69917C-345A-4325-9D52-15BF80CF7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53330"/>
              </p:ext>
            </p:extLst>
          </p:nvPr>
        </p:nvGraphicFramePr>
        <p:xfrm>
          <a:off x="10390654" y="1045044"/>
          <a:ext cx="1679196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05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309391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0-5 years as nurse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78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00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are felt more acutely by those who plan to leave nursing sooner.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[AMONG DIRECT PATIENT CARE NURSES] Below are some challenges facing bedside nurses. Please rate the challenge each presents to you in your job on a scale of major challenge, minor challenge, or not much of a challenge.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038687"/>
          <a:ext cx="3657601" cy="540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enough time with patients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pay or benefits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0070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many patients at one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hospital support w/ emotional challenges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PPE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106935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Separation from family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34206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being replaced by part-time / non-permanent staff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6919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Workplace violence or abuse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706346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safety w/ regard to infectious disease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899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in mandatory overtime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74838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Inappropriate placement of COVID patients on units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6945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and reimbursement policies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92062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equipment, like electronic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records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0515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On-the-job injuries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7737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adequate testing for COVID 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98252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760805"/>
              </p:ext>
            </p:extLst>
          </p:nvPr>
        </p:nvGraphicFramePr>
        <p:xfrm>
          <a:off x="4162806" y="911296"/>
          <a:ext cx="7570406" cy="55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9D563F-CE5A-4CAC-9D58-6A8AB0B74831}"/>
              </a:ext>
            </a:extLst>
          </p:cNvPr>
          <p:cNvSpPr txBox="1"/>
          <p:nvPr/>
        </p:nvSpPr>
        <p:spPr>
          <a:xfrm>
            <a:off x="9642151" y="5000218"/>
            <a:ext cx="17602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u="sng" dirty="0"/>
              <a:t>% Major Challenge</a:t>
            </a:r>
          </a:p>
        </p:txBody>
      </p:sp>
    </p:spTree>
    <p:extLst>
      <p:ext uri="{BB962C8B-B14F-4D97-AF65-F5344CB8AC3E}">
        <p14:creationId xmlns:p14="http://schemas.microsoft.com/office/powerpoint/2010/main" val="167143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DF317-85DC-4DE9-BFEF-3A3BB9740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Staffing and Patient Assignments</a:t>
            </a:r>
          </a:p>
        </p:txBody>
      </p:sp>
    </p:spTree>
    <p:extLst>
      <p:ext uri="{BB962C8B-B14F-4D97-AF65-F5344CB8AC3E}">
        <p14:creationId xmlns:p14="http://schemas.microsoft.com/office/powerpoint/2010/main" val="58175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Increases in all changes this year – especially vacant positions left unfilled.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the past two years or so, please tell me if any of the following changes have been made where you work.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75028"/>
              </p:ext>
            </p:extLst>
          </p:nvPr>
        </p:nvGraphicFramePr>
        <p:xfrm>
          <a:off x="458724" y="1098468"/>
          <a:ext cx="3657600" cy="514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positions have been left vacant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unfilled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Increase in the use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travel nurses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864355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non-permanent nursing staff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such as part-time, flex, or float nurses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the use of on call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compensate for a lack of staff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mandatory overtime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compensate for a lack of staff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242285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algn="r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have been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replaced by unlicensed personnel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LPNs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86457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algn="r"/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have been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laid off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238756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54160"/>
              </p:ext>
            </p:extLst>
          </p:nvPr>
        </p:nvGraphicFramePr>
        <p:xfrm>
          <a:off x="4162870" y="109846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370F4E-177F-4FCF-89D3-D520C4371FF6}"/>
              </a:ext>
            </a:extLst>
          </p:cNvPr>
          <p:cNvSpPr txBox="1"/>
          <p:nvPr/>
        </p:nvSpPr>
        <p:spPr>
          <a:xfrm>
            <a:off x="10763795" y="1828474"/>
            <a:ext cx="548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u="sng" dirty="0"/>
              <a:t>% 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D647F-222D-427D-AAE0-1702C1FCAF94}"/>
              </a:ext>
            </a:extLst>
          </p:cNvPr>
          <p:cNvSpPr txBox="1"/>
          <p:nvPr/>
        </p:nvSpPr>
        <p:spPr>
          <a:xfrm>
            <a:off x="4246696" y="2249791"/>
            <a:ext cx="548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99798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Increases in all changes this year – especially vacant positions left unfilled.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the past two years or so, please tell me if any of the following changes have been made where you work.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/>
        </p:nvGraphicFramePr>
        <p:xfrm>
          <a:off x="458724" y="1098468"/>
          <a:ext cx="3657600" cy="514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positions have been left vacant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unfilled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Increase in the use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travel nurses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864355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non-permanent nursing staff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such as part-time, flex, or float nurses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the use of on call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compensate for a lack of staff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in mandatory overtime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compensate for a lack of staff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242285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algn="r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have been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replaced by unlicensed personnel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LPNs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86457"/>
                  </a:ext>
                </a:extLst>
              </a:tr>
              <a:tr h="735269">
                <a:tc>
                  <a:txBody>
                    <a:bodyPr/>
                    <a:lstStyle/>
                    <a:p>
                      <a:pPr algn="r"/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have been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laid off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238756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88399"/>
              </p:ext>
            </p:extLst>
          </p:nvPr>
        </p:nvGraphicFramePr>
        <p:xfrm>
          <a:off x="4162870" y="109846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370F4E-177F-4FCF-89D3-D520C4371FF6}"/>
              </a:ext>
            </a:extLst>
          </p:cNvPr>
          <p:cNvSpPr txBox="1"/>
          <p:nvPr/>
        </p:nvSpPr>
        <p:spPr>
          <a:xfrm>
            <a:off x="10825939" y="4669328"/>
            <a:ext cx="548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u="sng" dirty="0"/>
              <a:t>% 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D647F-222D-427D-AAE0-1702C1FCAF94}"/>
              </a:ext>
            </a:extLst>
          </p:cNvPr>
          <p:cNvSpPr txBox="1"/>
          <p:nvPr/>
        </p:nvSpPr>
        <p:spPr>
          <a:xfrm>
            <a:off x="4246696" y="2249791"/>
            <a:ext cx="548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NA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958807-8E1B-45B9-97A4-5C5433214D15}"/>
              </a:ext>
            </a:extLst>
          </p:cNvPr>
          <p:cNvCxnSpPr>
            <a:cxnSpLocks/>
          </p:cNvCxnSpPr>
          <p:nvPr/>
        </p:nvCxnSpPr>
        <p:spPr>
          <a:xfrm>
            <a:off x="9126245" y="2285556"/>
            <a:ext cx="566013" cy="32447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6931B4-24FC-485B-929E-51CD132AA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19559"/>
              </p:ext>
            </p:extLst>
          </p:nvPr>
        </p:nvGraphicFramePr>
        <p:xfrm>
          <a:off x="9738804" y="2357513"/>
          <a:ext cx="245319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3792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329404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Direct care teaching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942405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Direct care community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7015168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4931681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0-5 years as nurse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78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03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RNs reporting inadequate time with patients continues.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4CB089-8AC2-4E82-AE29-87E761911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 you have enough time to provide your patients with the care and attention each one needs?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72166"/>
              </p:ext>
            </p:extLst>
          </p:nvPr>
        </p:nvGraphicFramePr>
        <p:xfrm>
          <a:off x="457200" y="978408"/>
          <a:ext cx="11276012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83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RNs reporting inadequate time with patients continues.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4CB089-8AC2-4E82-AE29-87E761911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 you have enough time to provide your patients with the care and attention each one needs?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/>
        </p:nvGraphicFramePr>
        <p:xfrm>
          <a:off x="457200" y="978408"/>
          <a:ext cx="11276012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BAF599-342A-4F73-ACF7-6B486868E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71880"/>
              </p:ext>
            </p:extLst>
          </p:nvPr>
        </p:nvGraphicFramePr>
        <p:xfrm>
          <a:off x="8461398" y="1051259"/>
          <a:ext cx="2818701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9358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519343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u="sng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97580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Direct care teaching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781998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Direct care community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4270085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3723911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0-5 years as nurse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953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8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32C0E0-0DDA-447D-A65B-B34D3A0BB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COVID</a:t>
            </a:r>
          </a:p>
        </p:txBody>
      </p:sp>
    </p:spTree>
    <p:extLst>
      <p:ext uri="{BB962C8B-B14F-4D97-AF65-F5344CB8AC3E}">
        <p14:creationId xmlns:p14="http://schemas.microsoft.com/office/powerpoint/2010/main" val="12768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RNs give their employers middling grades for handling the pandemic.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Overall, how would you grade your employer’s handling of the pandemic?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/>
        </p:nvGraphicFramePr>
        <p:xfrm>
          <a:off x="458724" y="1107995"/>
          <a:ext cx="3657600" cy="513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27249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87793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/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B450478-1254-4D7B-B124-86534728E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13035"/>
              </p:ext>
            </p:extLst>
          </p:nvPr>
        </p:nvGraphicFramePr>
        <p:xfrm>
          <a:off x="8216561" y="1735097"/>
          <a:ext cx="3070563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274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753289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A/B GRADE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8131791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Direct care teaching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942405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Direct care community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7015168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Non-hospital direct care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672030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Non-direct care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02958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277957-5CB9-41F7-807E-02571E297A2C}"/>
              </a:ext>
            </a:extLst>
          </p:cNvPr>
          <p:cNvCxnSpPr>
            <a:cxnSpLocks/>
          </p:cNvCxnSpPr>
          <p:nvPr/>
        </p:nvCxnSpPr>
        <p:spPr>
          <a:xfrm>
            <a:off x="5238934" y="5722447"/>
            <a:ext cx="1180731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C68CE1-E516-4739-B6BE-B282CE4B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08898"/>
              </p:ext>
            </p:extLst>
          </p:nvPr>
        </p:nvGraphicFramePr>
        <p:xfrm>
          <a:off x="6623242" y="5631007"/>
          <a:ext cx="2453196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3792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329404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Likely to leave nursing sooner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942405"/>
                  </a:ext>
                </a:extLst>
              </a:tr>
            </a:tbl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DBA0217D-3D3B-486C-90F0-625E58AC1675}"/>
              </a:ext>
            </a:extLst>
          </p:cNvPr>
          <p:cNvSpPr/>
          <p:nvPr/>
        </p:nvSpPr>
        <p:spPr>
          <a:xfrm>
            <a:off x="7705725" y="1107995"/>
            <a:ext cx="342899" cy="1978105"/>
          </a:xfrm>
          <a:prstGeom prst="rightBrace">
            <a:avLst>
              <a:gd name="adj1" fmla="val 8333"/>
              <a:gd name="adj2" fmla="val 514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8991-4659-44CF-9F15-4C98FB48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Survey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CBD70F-D16F-40EE-B790-289080E6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12425"/>
              </p:ext>
            </p:extLst>
          </p:nvPr>
        </p:nvGraphicFramePr>
        <p:xfrm>
          <a:off x="457200" y="1216057"/>
          <a:ext cx="11274552" cy="4979701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341269">
                  <a:extLst>
                    <a:ext uri="{9D8B030D-6E8A-4147-A177-3AD203B41FA5}">
                      <a16:colId xmlns:a16="http://schemas.microsoft.com/office/drawing/2014/main" val="3250097417"/>
                    </a:ext>
                  </a:extLst>
                </a:gridCol>
                <a:gridCol w="8933283">
                  <a:extLst>
                    <a:ext uri="{9D8B030D-6E8A-4147-A177-3AD203B41FA5}">
                      <a16:colId xmlns:a16="http://schemas.microsoft.com/office/drawing/2014/main" val="1387625171"/>
                    </a:ext>
                  </a:extLst>
                </a:gridCol>
              </a:tblGrid>
              <a:tr h="8295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Mode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Respondents were contacted through text message, asking them to use the included link to participate in the survey online, through phone or computer.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925983"/>
                  </a:ext>
                </a:extLst>
              </a:tr>
              <a:tr h="6721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Sample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462 RNs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were randomly selected from a file of the 150,000 nurses registered with the Massachusetts Board of Registration in Nursing as of March 2022, for whom cell phone numbers were available.</a:t>
                      </a:r>
                      <a:endParaRPr lang="en-US" sz="1600" dirty="0"/>
                    </a:p>
                    <a:p>
                      <a:pPr algn="l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Geographic quotas were used to ensure accurate representation across all regions of the state.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86813"/>
                  </a:ext>
                </a:extLst>
              </a:tr>
              <a:tr h="6721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March 30-April 7,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155604"/>
                  </a:ext>
                </a:extLst>
              </a:tr>
              <a:tr h="6721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Weights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Slight age and care setting (teaching hospital, community hospital, non-hospital care) weights were applied to ensure the data accurately matched demographic information available on the statewide list of nurses and the actual breakdown of healthcare facilities across the state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768624"/>
                  </a:ext>
                </a:extLst>
              </a:tr>
              <a:tr h="6721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Margin of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±4% at the 95% confidence level for the entire sample; the margin of error for subgroups is higher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768128"/>
                  </a:ext>
                </a:extLst>
              </a:tr>
              <a:tr h="6721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Note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Some data may not add up to 100% due to rounding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20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2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care nurses give hospitals largely negative ratings for COVID response.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E35BA-9473-4423-AFCC-A582CABF34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would you rate the job your hospital or employer did in each of the following areas during COVID?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489184"/>
              </p:ext>
            </p:extLst>
          </p:nvPr>
        </p:nvGraphicFramePr>
        <p:xfrm>
          <a:off x="4162806" y="979596"/>
          <a:ext cx="7570406" cy="546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7D3FCD-3B9B-425B-8528-672FA7DA174E}"/>
              </a:ext>
            </a:extLst>
          </p:cNvPr>
          <p:cNvSpPr txBox="1"/>
          <p:nvPr/>
        </p:nvSpPr>
        <p:spPr>
          <a:xfrm>
            <a:off x="11514338" y="1107994"/>
            <a:ext cx="281866" cy="5334505"/>
          </a:xfrm>
          <a:prstGeom prst="rect">
            <a:avLst/>
          </a:prstGeom>
          <a:noFill/>
        </p:spPr>
        <p:txBody>
          <a:bodyPr vert="vert270" wrap="square" lIns="0" tIns="36576" rIns="0" bIns="36576" rtlCol="0" anchor="ctr">
            <a:no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569770-39DD-4DBD-BA1C-C8C4A6DA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275718"/>
              </p:ext>
            </p:extLst>
          </p:nvPr>
        </p:nvGraphicFramePr>
        <p:xfrm>
          <a:off x="221942" y="1107994"/>
          <a:ext cx="3940864" cy="533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864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Ensuring vaccine was easily accessible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23905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Ensuring staff are vaccinated against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18233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appropriate PPE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Providing adequate testing to track infections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474857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Ensuring safe protocols for the care of COVID patients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on infectious diseases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7058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appropriate assignments to provide COVID care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7731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Involving frontline staff in COVID planning/response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882678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staffing to properly care for COVID patients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749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staff to help with donning and doffing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45125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proning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teams to help with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proning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patients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148785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emotional support services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322352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time off to deal with working during COVID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058988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Providing emotional/psychological support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72285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Compensating nurses for efforts during crisis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640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childcare options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4270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32AFCF-3E35-43CC-A54F-82E9B1E48C17}"/>
              </a:ext>
            </a:extLst>
          </p:cNvPr>
          <p:cNvSpPr txBox="1"/>
          <p:nvPr/>
        </p:nvSpPr>
        <p:spPr>
          <a:xfrm>
            <a:off x="117377" y="905638"/>
            <a:ext cx="22618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/>
              <a:t>Among Direct Care Nurses, </a:t>
            </a:r>
            <a:r>
              <a:rPr lang="en-US" sz="1400" i="1" dirty="0"/>
              <a:t>n=397</a:t>
            </a:r>
          </a:p>
        </p:txBody>
      </p:sp>
    </p:spTree>
    <p:extLst>
      <p:ext uri="{BB962C8B-B14F-4D97-AF65-F5344CB8AC3E}">
        <p14:creationId xmlns:p14="http://schemas.microsoft.com/office/powerpoint/2010/main" val="421202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of employers’ handling of COVID are down compared to last year.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would you rate the job your hospital or employer did in each of the following areas during COVID?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732196"/>
              </p:ext>
            </p:extLst>
          </p:nvPr>
        </p:nvGraphicFramePr>
        <p:xfrm>
          <a:off x="4162806" y="978408"/>
          <a:ext cx="7570406" cy="546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C9EAB9-3603-4362-8E6C-DAA522E6C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76539"/>
              </p:ext>
            </p:extLst>
          </p:nvPr>
        </p:nvGraphicFramePr>
        <p:xfrm>
          <a:off x="221942" y="1107994"/>
          <a:ext cx="3940864" cy="533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864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Ensuring vaccine was easily accessible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23905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Ensuring staff are vaccinated against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18233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appropriate PPE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Providing adequate testing to track infections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474857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Ensuring safe protocols for the care of COVID patients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on infectious diseases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7058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appropriate assignments to provide COVID care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7731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Involving frontline staff in COVID planning/response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882678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staffing to properly care for COVID patients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749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staff to help with donning and doffing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45125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proning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teams to help with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proning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patients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148785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emotional support services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322352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time off to deal with working during COVID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058988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Providing emotional/psychological support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722854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Compensating nurses for efforts during crisis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6400"/>
                  </a:ext>
                </a:extLst>
              </a:tr>
              <a:tr h="333407"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childcare options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4270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236B48-3357-4E49-BCD3-2597ECD2D320}"/>
              </a:ext>
            </a:extLst>
          </p:cNvPr>
          <p:cNvSpPr txBox="1"/>
          <p:nvPr/>
        </p:nvSpPr>
        <p:spPr>
          <a:xfrm>
            <a:off x="5829300" y="892550"/>
            <a:ext cx="22618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u="sng" dirty="0"/>
              <a:t>Excellent / Good</a:t>
            </a:r>
            <a:endParaRPr lang="en-US" sz="14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13C14-3B05-49F4-8C8F-E706E2C489D0}"/>
              </a:ext>
            </a:extLst>
          </p:cNvPr>
          <p:cNvSpPr txBox="1"/>
          <p:nvPr/>
        </p:nvSpPr>
        <p:spPr>
          <a:xfrm>
            <a:off x="4264451" y="126437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09272-0641-4D54-9E4C-93E04A54C42B}"/>
              </a:ext>
            </a:extLst>
          </p:cNvPr>
          <p:cNvSpPr txBox="1"/>
          <p:nvPr/>
        </p:nvSpPr>
        <p:spPr>
          <a:xfrm>
            <a:off x="4264451" y="1604235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2B772-5469-40CC-A197-183D176BF82D}"/>
              </a:ext>
            </a:extLst>
          </p:cNvPr>
          <p:cNvSpPr txBox="1"/>
          <p:nvPr/>
        </p:nvSpPr>
        <p:spPr>
          <a:xfrm>
            <a:off x="4264451" y="2269026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B9EA79-7F1A-4B39-9FAE-5BDEFDAA4887}"/>
              </a:ext>
            </a:extLst>
          </p:cNvPr>
          <p:cNvSpPr txBox="1"/>
          <p:nvPr/>
        </p:nvSpPr>
        <p:spPr>
          <a:xfrm>
            <a:off x="4264451" y="3595192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6C2AD-2F81-4C3E-9393-1AE694E5F67B}"/>
              </a:ext>
            </a:extLst>
          </p:cNvPr>
          <p:cNvSpPr txBox="1"/>
          <p:nvPr/>
        </p:nvSpPr>
        <p:spPr>
          <a:xfrm>
            <a:off x="4264451" y="5611154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B68CD-71F0-4D36-9DDB-74E2937D0193}"/>
              </a:ext>
            </a:extLst>
          </p:cNvPr>
          <p:cNvSpPr txBox="1"/>
          <p:nvPr/>
        </p:nvSpPr>
        <p:spPr>
          <a:xfrm>
            <a:off x="4264451" y="5936011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374B2-2F7C-48BB-A3A9-728FB1C5A25C}"/>
              </a:ext>
            </a:extLst>
          </p:cNvPr>
          <p:cNvSpPr txBox="1"/>
          <p:nvPr/>
        </p:nvSpPr>
        <p:spPr>
          <a:xfrm>
            <a:off x="117377" y="905638"/>
            <a:ext cx="22618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/>
              <a:t>Among Direct Care Nurses, </a:t>
            </a:r>
            <a:r>
              <a:rPr lang="en-US" sz="1400" i="1" dirty="0"/>
              <a:t>n=397</a:t>
            </a:r>
          </a:p>
        </p:txBody>
      </p:sp>
    </p:spTree>
    <p:extLst>
      <p:ext uri="{BB962C8B-B14F-4D97-AF65-F5344CB8AC3E}">
        <p14:creationId xmlns:p14="http://schemas.microsoft.com/office/powerpoint/2010/main" val="307325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RNs feel positive about caring for patients, but it is taking an emotional toll.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CF4A-3E8C-42B3-BEE9-43687EBB4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following are a few questions about how you feel about working as a nurse through the pandemic. </a:t>
            </a:r>
            <a:br>
              <a:rPr lang="en-US" dirty="0"/>
            </a:br>
            <a:r>
              <a:rPr lang="en-US" dirty="0"/>
              <a:t>For each of the following, please indicate how often you feel or experience that statement.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82254"/>
              </p:ext>
            </p:extLst>
          </p:nvPr>
        </p:nvGraphicFramePr>
        <p:xfrm>
          <a:off x="458724" y="1296140"/>
          <a:ext cx="3657600" cy="494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look forward to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being able to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help my 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feel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emotionally drained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from work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044070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feel that the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work I do is significant and worthwhile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feel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disengaged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from my work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77310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look forward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going to work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571567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experience bursts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anger or irritation at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colleagues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61308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 experience bursts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anger or irritation at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101068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995489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7D3FCD-3B9B-425B-8528-672FA7DA174E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I’d rather not say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4B000C-B20C-4673-AB53-62EA7F4FD686}"/>
              </a:ext>
            </a:extLst>
          </p:cNvPr>
          <p:cNvGrpSpPr/>
          <p:nvPr/>
        </p:nvGrpSpPr>
        <p:grpSpPr>
          <a:xfrm>
            <a:off x="4998190" y="1015960"/>
            <a:ext cx="6668347" cy="215444"/>
            <a:chOff x="4998190" y="1063257"/>
            <a:chExt cx="6668347" cy="2154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D4DE17-2645-47E0-AC9E-573F1BB83D8B}"/>
                </a:ext>
              </a:extLst>
            </p:cNvPr>
            <p:cNvGrpSpPr/>
            <p:nvPr/>
          </p:nvGrpSpPr>
          <p:grpSpPr>
            <a:xfrm>
              <a:off x="4998190" y="1063257"/>
              <a:ext cx="3334173" cy="215444"/>
              <a:chOff x="789095" y="1360684"/>
              <a:chExt cx="3334173" cy="21544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53AFFE-FAAB-4903-A0D3-093D87FDB77D}"/>
                  </a:ext>
                </a:extLst>
              </p:cNvPr>
              <p:cNvSpPr/>
              <p:nvPr/>
            </p:nvSpPr>
            <p:spPr>
              <a:xfrm>
                <a:off x="789095" y="1401318"/>
                <a:ext cx="137160" cy="1371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9D722D-40FE-4BF1-B5AB-C740BB3B26A3}"/>
                  </a:ext>
                </a:extLst>
              </p:cNvPr>
              <p:cNvSpPr/>
              <p:nvPr/>
            </p:nvSpPr>
            <p:spPr>
              <a:xfrm>
                <a:off x="994835" y="1401318"/>
                <a:ext cx="137160" cy="1371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D78247-33D2-491D-9AE0-41BFCF64428A}"/>
                  </a:ext>
                </a:extLst>
              </p:cNvPr>
              <p:cNvCxnSpPr/>
              <p:nvPr/>
            </p:nvCxnSpPr>
            <p:spPr>
              <a:xfrm>
                <a:off x="960545" y="1401318"/>
                <a:ext cx="0" cy="1371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E1C197-4C4D-4629-A515-48982758CCA6}"/>
                  </a:ext>
                </a:extLst>
              </p:cNvPr>
              <p:cNvSpPr txBox="1"/>
              <p:nvPr/>
            </p:nvSpPr>
            <p:spPr>
              <a:xfrm>
                <a:off x="1197188" y="1360684"/>
                <a:ext cx="292608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1400" dirty="0"/>
                  <a:t>Always / Sometimes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3C7800-A21F-4238-9714-418B94D0C117}"/>
                </a:ext>
              </a:extLst>
            </p:cNvPr>
            <p:cNvGrpSpPr/>
            <p:nvPr/>
          </p:nvGrpSpPr>
          <p:grpSpPr>
            <a:xfrm>
              <a:off x="8332364" y="1063257"/>
              <a:ext cx="3334173" cy="215444"/>
              <a:chOff x="789095" y="1635226"/>
              <a:chExt cx="3334173" cy="21544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87B268-560A-4651-9BBC-8F2327FF1E80}"/>
                  </a:ext>
                </a:extLst>
              </p:cNvPr>
              <p:cNvSpPr/>
              <p:nvPr/>
            </p:nvSpPr>
            <p:spPr>
              <a:xfrm>
                <a:off x="789095" y="1674368"/>
                <a:ext cx="137160" cy="13716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E2EDD5-864B-4E52-9DB5-C8BCDC04952F}"/>
                  </a:ext>
                </a:extLst>
              </p:cNvPr>
              <p:cNvSpPr/>
              <p:nvPr/>
            </p:nvSpPr>
            <p:spPr>
              <a:xfrm>
                <a:off x="994835" y="1674368"/>
                <a:ext cx="137160" cy="13716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A98DB8-0B8C-4068-8A88-DD6E02812367}"/>
                  </a:ext>
                </a:extLst>
              </p:cNvPr>
              <p:cNvCxnSpPr/>
              <p:nvPr/>
            </p:nvCxnSpPr>
            <p:spPr>
              <a:xfrm>
                <a:off x="960545" y="1674368"/>
                <a:ext cx="0" cy="1371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BBFDD3-A03C-4217-B9A4-5A0C51414DF3}"/>
                  </a:ext>
                </a:extLst>
              </p:cNvPr>
              <p:cNvSpPr txBox="1"/>
              <p:nvPr/>
            </p:nvSpPr>
            <p:spPr>
              <a:xfrm>
                <a:off x="1197188" y="1635226"/>
                <a:ext cx="292608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1400" dirty="0"/>
                  <a:t>Rarely / Never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307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off and financial support would be the most helpful support for RNs.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kind of support from your employer would you find helpful? Please select all that apply.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76361"/>
              </p:ext>
            </p:extLst>
          </p:nvPr>
        </p:nvGraphicFramePr>
        <p:xfrm>
          <a:off x="458724" y="1107995"/>
          <a:ext cx="3657600" cy="513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Time off to recuperate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 support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Counseling services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 groups with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health care professionals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2724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086475"/>
            <a:ext cx="11274552" cy="411480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Other / None of the above / Not sure</a:t>
            </a:r>
          </a:p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responses accepted, so equals more than 100%.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36156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9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off and financial support would be the most helpful support for RNs.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kind of support from your employer would you find helpful? Please select all that apply.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/>
        </p:nvGraphicFramePr>
        <p:xfrm>
          <a:off x="458724" y="1107995"/>
          <a:ext cx="3657600" cy="513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Time off to recuperate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 support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Counseling services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128473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 groups with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health care professionals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2724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086475"/>
            <a:ext cx="11274552" cy="411480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Other / None of the above / Not sure</a:t>
            </a:r>
          </a:p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responses accepted, so equals more than 100%.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/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53AA8E-9BD2-4A61-8178-FD88D079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27879"/>
              </p:ext>
            </p:extLst>
          </p:nvPr>
        </p:nvGraphicFramePr>
        <p:xfrm>
          <a:off x="4245006" y="1107994"/>
          <a:ext cx="5318094" cy="5137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7369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1082402321"/>
                    </a:ext>
                  </a:extLst>
                </a:gridCol>
              </a:tblGrid>
              <a:tr h="128433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Direct care teaching hospital 85%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Direct care community hospital 78%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Non-hospital direct care 79%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Non-direct care 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Under age 41 86%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41-50 83%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51+ 74%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7942405"/>
                  </a:ext>
                </a:extLst>
              </a:tr>
              <a:tr h="128433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Under age 41 85%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41-50 75%</a:t>
                      </a:r>
                    </a:p>
                    <a:p>
                      <a:r>
                        <a:rPr lang="en-US" sz="1200" b="0" dirty="0">
                          <a:solidFill>
                            <a:schemeClr val="bg2"/>
                          </a:solidFill>
                        </a:rPr>
                        <a:t>51+ 66%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7015168"/>
                  </a:ext>
                </a:extLst>
              </a:tr>
              <a:tr h="1284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672030"/>
                  </a:ext>
                </a:extLst>
              </a:tr>
              <a:tr h="128433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702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32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CB712-899A-40A6-9B55-B2AF4C07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4-in-10 contracted COVID; over half at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56CAE1-7827-427C-B54A-F6263E4C26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Have you contracted COVID? AND [IF CONTRACTED COVID] As far as you know, did you contract COVID at work or someplace else?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98B054-E0F5-4976-A6D4-037FCE425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03241"/>
              </p:ext>
            </p:extLst>
          </p:nvPr>
        </p:nvGraphicFramePr>
        <p:xfrm>
          <a:off x="0" y="1537459"/>
          <a:ext cx="1828800" cy="469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2346026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23460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</a:tbl>
          </a:graphicData>
        </a:graphic>
      </p:graphicFrame>
      <p:graphicFrame>
        <p:nvGraphicFramePr>
          <p:cNvPr id="10" name="Chart Placeholder 6">
            <a:extLst>
              <a:ext uri="{FF2B5EF4-FFF2-40B4-BE49-F238E27FC236}">
                <a16:creationId xmlns:a16="http://schemas.microsoft.com/office/drawing/2014/main" id="{BE95C2EB-7B9B-4F1E-81CC-4A4926DC3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76431"/>
              </p:ext>
            </p:extLst>
          </p:nvPr>
        </p:nvGraphicFramePr>
        <p:xfrm>
          <a:off x="1828800" y="1543049"/>
          <a:ext cx="4114800" cy="470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5747B5-4F6B-485E-A8BC-1F200BB270C3}"/>
              </a:ext>
            </a:extLst>
          </p:cNvPr>
          <p:cNvSpPr txBox="1"/>
          <p:nvPr/>
        </p:nvSpPr>
        <p:spPr>
          <a:xfrm>
            <a:off x="0" y="1217546"/>
            <a:ext cx="5943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u="sng"/>
              <a:t>Contracted COVID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5D561-6F1F-4D15-BDAE-FFD27CFFDB70}"/>
              </a:ext>
            </a:extLst>
          </p:cNvPr>
          <p:cNvSpPr txBox="1"/>
          <p:nvPr/>
        </p:nvSpPr>
        <p:spPr>
          <a:xfrm>
            <a:off x="6248400" y="1002103"/>
            <a:ext cx="5943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/>
              <a:t>(Among those who contracted coronavirus, n=204) </a:t>
            </a:r>
          </a:p>
          <a:p>
            <a:pPr algn="ctr"/>
            <a:r>
              <a:rPr lang="en-US" sz="1400" b="1" u="sng" dirty="0"/>
              <a:t>Location Contracted COVID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EAC0B0-C87C-47DA-9035-54355218F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61744"/>
              </p:ext>
            </p:extLst>
          </p:nvPr>
        </p:nvGraphicFramePr>
        <p:xfrm>
          <a:off x="6248400" y="1543049"/>
          <a:ext cx="1828800" cy="468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937292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Definitely at work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937292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Probably at work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937292"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937292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Probably </a:t>
                      </a:r>
                      <a:b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someplace else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27249"/>
                  </a:ext>
                </a:extLst>
              </a:tr>
              <a:tr h="937292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Definitely </a:t>
                      </a:r>
                      <a:b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someplace else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014081"/>
                  </a:ext>
                </a:extLst>
              </a:tr>
            </a:tbl>
          </a:graphicData>
        </a:graphic>
      </p:graphicFrame>
      <p:graphicFrame>
        <p:nvGraphicFramePr>
          <p:cNvPr id="14" name="Chart Placeholder 6">
            <a:extLst>
              <a:ext uri="{FF2B5EF4-FFF2-40B4-BE49-F238E27FC236}">
                <a16:creationId xmlns:a16="http://schemas.microsoft.com/office/drawing/2014/main" id="{5FCC4E83-9A3A-473B-AD7E-C106AD6BF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558360"/>
              </p:ext>
            </p:extLst>
          </p:nvPr>
        </p:nvGraphicFramePr>
        <p:xfrm>
          <a:off x="8077200" y="1345562"/>
          <a:ext cx="4114800" cy="489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AC2EFA-E6E2-4B63-8A32-7B883D0A1659}"/>
              </a:ext>
            </a:extLst>
          </p:cNvPr>
          <p:cNvCxnSpPr>
            <a:cxnSpLocks/>
          </p:cNvCxnSpPr>
          <p:nvPr/>
        </p:nvCxnSpPr>
        <p:spPr>
          <a:xfrm flipV="1">
            <a:off x="6089606" y="1074043"/>
            <a:ext cx="13309" cy="52191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944297B-6E29-4A75-AE77-CD9E913273AE}"/>
              </a:ext>
            </a:extLst>
          </p:cNvPr>
          <p:cNvSpPr/>
          <p:nvPr/>
        </p:nvSpPr>
        <p:spPr>
          <a:xfrm>
            <a:off x="10073966" y="1589912"/>
            <a:ext cx="182562" cy="1920240"/>
          </a:xfrm>
          <a:prstGeom prst="rightBrace">
            <a:avLst>
              <a:gd name="adj1" fmla="val 64583"/>
              <a:gd name="adj2" fmla="val 50000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4314DDF-482F-4019-82EB-C72953DBACD7}"/>
              </a:ext>
            </a:extLst>
          </p:cNvPr>
          <p:cNvSpPr/>
          <p:nvPr/>
        </p:nvSpPr>
        <p:spPr>
          <a:xfrm>
            <a:off x="9440881" y="4309271"/>
            <a:ext cx="182562" cy="1920240"/>
          </a:xfrm>
          <a:prstGeom prst="rightBrace">
            <a:avLst>
              <a:gd name="adj1" fmla="val 64583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3E669-3E57-4DBC-B79E-4B07D3A9E768}"/>
              </a:ext>
            </a:extLst>
          </p:cNvPr>
          <p:cNvSpPr txBox="1"/>
          <p:nvPr/>
        </p:nvSpPr>
        <p:spPr>
          <a:xfrm>
            <a:off x="10298472" y="2334588"/>
            <a:ext cx="9354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Total at work 56%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A03E5-8E50-408B-BD6E-358AB45BB1F3}"/>
              </a:ext>
            </a:extLst>
          </p:cNvPr>
          <p:cNvSpPr txBox="1"/>
          <p:nvPr/>
        </p:nvSpPr>
        <p:spPr>
          <a:xfrm>
            <a:off x="9751443" y="5030115"/>
            <a:ext cx="15456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Total someplace else 36%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B35FC2-AEE5-4F33-A204-3FADDF51BBCF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14C957F-C8C6-4823-B4E3-690B0676AA23}"/>
              </a:ext>
            </a:extLst>
          </p:cNvPr>
          <p:cNvCxnSpPr>
            <a:cxnSpLocks/>
          </p:cNvCxnSpPr>
          <p:nvPr/>
        </p:nvCxnSpPr>
        <p:spPr>
          <a:xfrm flipV="1">
            <a:off x="4257675" y="1415035"/>
            <a:ext cx="2733465" cy="1350440"/>
          </a:xfrm>
          <a:prstGeom prst="bentConnector3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67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7E720-77E8-48D2-A824-CC69EAC3D2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214354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has caused RNs to leave nursing soon or pursue fewer hours.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impact has the last year of COVID had on your career plans?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70322"/>
              </p:ext>
            </p:extLst>
          </p:nvPr>
        </p:nvGraphicFramePr>
        <p:xfrm>
          <a:off x="458724" y="1107994"/>
          <a:ext cx="3657600" cy="51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1027472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Likely to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leave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nursing soon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102747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Likely to pursue per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diem positions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 fewer hours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102747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Likely to pursue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travel nursing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102747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Likely to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stay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with nursing longer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647624"/>
                  </a:ext>
                </a:extLst>
              </a:tr>
              <a:tr h="102747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impact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971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442056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31BE24-1CCC-4EEE-A3A5-5CFA91023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02694"/>
              </p:ext>
            </p:extLst>
          </p:nvPr>
        </p:nvGraphicFramePr>
        <p:xfrm>
          <a:off x="8129078" y="1107994"/>
          <a:ext cx="269132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943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361378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Direct care teaching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942405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Direct care community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7015168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Non-hospital direct care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672030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Non-direct care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029583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3993570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0-5 years as nurse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3394586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6-15 years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1231821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16+ years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308760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D546E4-C2D9-4720-A395-FEC5F4E0E6A8}"/>
              </a:ext>
            </a:extLst>
          </p:cNvPr>
          <p:cNvCxnSpPr/>
          <p:nvPr/>
        </p:nvCxnSpPr>
        <p:spPr>
          <a:xfrm>
            <a:off x="7197119" y="1628124"/>
            <a:ext cx="780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3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quarter of RNs plan to leave nursing in 2 years or less.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years do you think you will continue working as a nurse?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90325"/>
              </p:ext>
            </p:extLst>
          </p:nvPr>
        </p:nvGraphicFramePr>
        <p:xfrm>
          <a:off x="458724" y="1107994"/>
          <a:ext cx="3657600" cy="513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8562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years or less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8562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3-5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8562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6-10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8562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11-15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242285"/>
                  </a:ext>
                </a:extLst>
              </a:tr>
              <a:tr h="8562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16-20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354566"/>
                  </a:ext>
                </a:extLst>
              </a:tr>
              <a:tr h="85622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20+ years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1249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18633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1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of nurses are retiring; another third plan to find a job outside of health care.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Which, if any, of the following describe your plans for after you leave the field of nursing? Please select all that apply.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4767"/>
              </p:ext>
            </p:extLst>
          </p:nvPr>
        </p:nvGraphicFramePr>
        <p:xfrm>
          <a:off x="458724" y="1107995"/>
          <a:ext cx="3657600" cy="513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Retiring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Another job outside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 the field of health care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Another job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the health care industry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Back to school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27249"/>
                  </a:ext>
                </a:extLst>
              </a:tr>
              <a:tr h="1027471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Full-time at-home caregiver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691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None of the above / Not sure</a:t>
            </a:r>
          </a:p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responses accepted, so equals more than 100%.</a:t>
            </a:r>
          </a:p>
          <a:p>
            <a:pPr algn="r"/>
            <a:endParaRPr lang="en-US" sz="1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55481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38AF9C-5E45-4B5F-962F-801F221168A6}"/>
              </a:ext>
            </a:extLst>
          </p:cNvPr>
          <p:cNvSpPr txBox="1"/>
          <p:nvPr/>
        </p:nvSpPr>
        <p:spPr>
          <a:xfrm>
            <a:off x="333375" y="1103977"/>
            <a:ext cx="21717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/>
              <a:t>Among those leaving nursing in two years or less,</a:t>
            </a:r>
          </a:p>
          <a:p>
            <a:pPr algn="ctr"/>
            <a:r>
              <a:rPr lang="en-US" sz="1400" i="1" dirty="0"/>
              <a:t>N=115</a:t>
            </a:r>
          </a:p>
        </p:txBody>
      </p:sp>
    </p:spTree>
    <p:extLst>
      <p:ext uri="{BB962C8B-B14F-4D97-AF65-F5344CB8AC3E}">
        <p14:creationId xmlns:p14="http://schemas.microsoft.com/office/powerpoint/2010/main" val="39104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8991-4659-44CF-9F15-4C98FB48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Sample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CBD70F-D16F-40EE-B790-289080E6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36170"/>
              </p:ext>
            </p:extLst>
          </p:nvPr>
        </p:nvGraphicFramePr>
        <p:xfrm>
          <a:off x="457200" y="1216057"/>
          <a:ext cx="5486400" cy="3566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2500974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70329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87625171"/>
                    </a:ext>
                  </a:extLst>
                </a:gridCol>
              </a:tblGrid>
              <a:tr h="1752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% of Sample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97925983"/>
                  </a:ext>
                </a:extLst>
              </a:tr>
              <a:tr h="149664">
                <a:tc rowSpan="4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Current role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Direct care at teaching hospital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86813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Direct care at community hospital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155604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Direct care outside hospital setting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632374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Healthcare worker, not direct care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787367"/>
                  </a:ext>
                </a:extLst>
              </a:tr>
              <a:tr h="175276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MNA Member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Yes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204633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No</a:t>
                      </a:r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3138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69618E-343D-4020-AF17-78E061837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49908"/>
              </p:ext>
            </p:extLst>
          </p:nvPr>
        </p:nvGraphicFramePr>
        <p:xfrm>
          <a:off x="6248400" y="1216057"/>
          <a:ext cx="5486400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2500974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70329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87625171"/>
                    </a:ext>
                  </a:extLst>
                </a:gridCol>
              </a:tblGrid>
              <a:tr h="1752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% of Sample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97925983"/>
                  </a:ext>
                </a:extLst>
              </a:tr>
              <a:tr h="175276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Years in nursing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0-5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86813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6-15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155604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16+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632374"/>
                  </a:ext>
                </a:extLst>
              </a:tr>
              <a:tr h="175276">
                <a:tc rowSpan="4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Age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40 or younger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787367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41 –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204633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51 – 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313823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728442"/>
                  </a:ext>
                </a:extLst>
              </a:tr>
              <a:tr h="175276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Gender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638782"/>
                  </a:ext>
                </a:extLst>
              </a:tr>
              <a:tr h="175276">
                <a:tc vMerge="1"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80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926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CB712-899A-40A6-9B55-B2AF4C07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of RNs report leaving the field due to burnout and stress.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AE569C-A148-48A7-8F74-3D31B7137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the main reason you are leaving nursing?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2A2968-0FBD-49EF-86FD-1233D4F57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19321"/>
              </p:ext>
            </p:extLst>
          </p:nvPr>
        </p:nvGraphicFramePr>
        <p:xfrm>
          <a:off x="3541844" y="1341312"/>
          <a:ext cx="5108312" cy="37673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42065">
                  <a:extLst>
                    <a:ext uri="{9D8B030D-6E8A-4147-A177-3AD203B41FA5}">
                      <a16:colId xmlns:a16="http://schemas.microsoft.com/office/drawing/2014/main" val="2887700242"/>
                    </a:ext>
                  </a:extLst>
                </a:gridCol>
                <a:gridCol w="766247">
                  <a:extLst>
                    <a:ext uri="{9D8B030D-6E8A-4147-A177-3AD203B41FA5}">
                      <a16:colId xmlns:a16="http://schemas.microsoft.com/office/drawing/2014/main" val="4277025394"/>
                    </a:ext>
                  </a:extLst>
                </a:gridCol>
              </a:tblGrid>
              <a:tr h="3139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Main Reason Leaving Nursing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061503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Burnout / Exhaustion / Stress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 31%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15666637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Age / Retiring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56430419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Overworked / Understaffed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2434114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Lack of support from employer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07836762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Lack of pay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6056327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Healthcare has changed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3845492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Rude patients / Mistreated by patients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7906998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Lack of respect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86861132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Prevented form providing quality care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38068608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COVID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5802831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r>
                        <a:rPr lang="en-US" sz="1400" dirty="0"/>
                        <a:t>Poor working conditions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523410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BEFD66-8DC1-4E34-BBF3-378269F6D557}"/>
              </a:ext>
            </a:extLst>
          </p:cNvPr>
          <p:cNvSpPr txBox="1"/>
          <p:nvPr/>
        </p:nvSpPr>
        <p:spPr>
          <a:xfrm>
            <a:off x="333375" y="1103977"/>
            <a:ext cx="21717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/>
              <a:t>Among those leaving nursing in two years or less,</a:t>
            </a:r>
          </a:p>
          <a:p>
            <a:pPr algn="ctr"/>
            <a:r>
              <a:rPr lang="en-US" sz="1400" i="1" dirty="0"/>
              <a:t>N=115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AA22E-37CD-4008-8877-F3DFE05A16B7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Responses under 3% are not shown. Multiple responses accepted, so equals more than 100%.</a:t>
            </a:r>
          </a:p>
        </p:txBody>
      </p:sp>
    </p:spTree>
    <p:extLst>
      <p:ext uri="{BB962C8B-B14F-4D97-AF65-F5344CB8AC3E}">
        <p14:creationId xmlns:p14="http://schemas.microsoft.com/office/powerpoint/2010/main" val="819813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increases are the main persuasion tactic that could keep nurses working.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your employer offered the following benefits, which, if any, would persuade you to continue working as a nurse? Please select all that apply.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89211"/>
              </p:ext>
            </p:extLst>
          </p:nvPr>
        </p:nvGraphicFramePr>
        <p:xfrm>
          <a:off x="458724" y="1107995"/>
          <a:ext cx="3657600" cy="513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Salary increases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Enough ancillary staff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64082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Limits on the number of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patients that can be seen at once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Favorable time off benefits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267872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Pension benefits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27249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 schedules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69175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Loan forgiveness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256620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Full-time health benefits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831092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44882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None of the above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2068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45351"/>
            <a:ext cx="11274552" cy="197152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 responses accepted, so equals more than 100%.</a:t>
            </a:r>
          </a:p>
          <a:p>
            <a:pPr algn="r"/>
            <a:endParaRPr lang="en-US" sz="1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640925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38AF9C-5E45-4B5F-962F-801F221168A6}"/>
              </a:ext>
            </a:extLst>
          </p:cNvPr>
          <p:cNvSpPr txBox="1"/>
          <p:nvPr/>
        </p:nvSpPr>
        <p:spPr>
          <a:xfrm>
            <a:off x="333375" y="1103977"/>
            <a:ext cx="21717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/>
              <a:t>Among those leaving nursing in two years or less,</a:t>
            </a:r>
          </a:p>
          <a:p>
            <a:pPr algn="ctr"/>
            <a:r>
              <a:rPr lang="en-US" sz="1400" i="1" dirty="0"/>
              <a:t>N=115</a:t>
            </a:r>
          </a:p>
        </p:txBody>
      </p:sp>
    </p:spTree>
    <p:extLst>
      <p:ext uri="{BB962C8B-B14F-4D97-AF65-F5344CB8AC3E}">
        <p14:creationId xmlns:p14="http://schemas.microsoft.com/office/powerpoint/2010/main" val="27522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11016114" cy="685800"/>
          </a:xfrm>
        </p:spPr>
        <p:txBody>
          <a:bodyPr/>
          <a:lstStyle/>
          <a:p>
            <a:r>
              <a:rPr lang="en-US" dirty="0"/>
              <a:t>For nearly 4-in-10, a set work schedule is more important than wage increases.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21AC5-3658-4A76-8650-986B8B949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is more important to you: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76055"/>
              </p:ext>
            </p:extLst>
          </p:nvPr>
        </p:nvGraphicFramePr>
        <p:xfrm>
          <a:off x="458724" y="1107994"/>
          <a:ext cx="3657600" cy="513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25686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Receiving higher than expected wage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increases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25686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Having a set working schedule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(e.g., knowing that you only work days, evenings or nights with no weekend rotations)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17081"/>
              </p:ext>
            </p:extLst>
          </p:nvPr>
        </p:nvGraphicFramePr>
        <p:xfrm>
          <a:off x="4162806" y="978408"/>
          <a:ext cx="7570406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74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5D3F56-C680-4F1C-BFFA-78055F3B9C1A}"/>
              </a:ext>
            </a:extLst>
          </p:cNvPr>
          <p:cNvSpPr txBox="1"/>
          <p:nvPr/>
        </p:nvSpPr>
        <p:spPr>
          <a:xfrm>
            <a:off x="7556187" y="3514344"/>
            <a:ext cx="333604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u="heavy" cap="small">
                <a:solidFill>
                  <a:schemeClr val="bg2"/>
                </a:solidFill>
                <a:uFill>
                  <a:solidFill>
                    <a:schemeClr val="accent6"/>
                  </a:solidFill>
                </a:uFill>
              </a:rPr>
              <a:t>For More Information, Contact</a:t>
            </a:r>
          </a:p>
          <a:p>
            <a:pPr algn="ctr"/>
            <a:endParaRPr lang="en-US" sz="1400">
              <a:solidFill>
                <a:schemeClr val="bg2"/>
              </a:solidFill>
            </a:endParaRPr>
          </a:p>
          <a:p>
            <a:pPr algn="ctr"/>
            <a:r>
              <a:rPr lang="en-US" sz="1400" b="1">
                <a:solidFill>
                  <a:schemeClr val="accent6"/>
                </a:solidFill>
              </a:rPr>
              <a:t>Chris Anderson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6 Beacon Street, Suite 510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Boston, MA 02108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617.742.3766</a:t>
            </a:r>
          </a:p>
          <a:p>
            <a:pPr algn="ctr"/>
            <a:r>
              <a:rPr lang="en-US" sz="140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Chris@BeaconResearch.com</a:t>
            </a:r>
            <a:endParaRPr lang="en-US" sz="1400">
              <a:solidFill>
                <a:schemeClr val="accent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4BCC3A-0977-4076-A964-6B648A582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68" y="1619826"/>
            <a:ext cx="360128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2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AD070D-2DAD-4339-B594-6DA63E8E5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of Care</a:t>
            </a:r>
          </a:p>
        </p:txBody>
      </p:sp>
    </p:spTree>
    <p:extLst>
      <p:ext uri="{BB962C8B-B14F-4D97-AF65-F5344CB8AC3E}">
        <p14:creationId xmlns:p14="http://schemas.microsoft.com/office/powerpoint/2010/main" val="120884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Drastic increase in nurses saying that the quality of care has gotten worse.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4CB089-8AC2-4E82-AE29-87E761911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 you think the overall quality of health care in Massachusetts hospitals has gotten better, worse or stayed the same in the past two years?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Stayed the same /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087417"/>
              </p:ext>
            </p:extLst>
          </p:nvPr>
        </p:nvGraphicFramePr>
        <p:xfrm>
          <a:off x="457200" y="978408"/>
          <a:ext cx="11276012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4FFFF4-B57C-42CF-B3C5-D9904E18F6DE}"/>
              </a:ext>
            </a:extLst>
          </p:cNvPr>
          <p:cNvSpPr txBox="1"/>
          <p:nvPr/>
        </p:nvSpPr>
        <p:spPr>
          <a:xfrm>
            <a:off x="11219155" y="2245828"/>
            <a:ext cx="972845" cy="430887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49% </a:t>
            </a:r>
            <a:r>
              <a:rPr lang="en-US" sz="1400" i="1" dirty="0">
                <a:solidFill>
                  <a:schemeClr val="accent3"/>
                </a:solidFill>
              </a:rPr>
              <a:t>Much </a:t>
            </a:r>
            <a:r>
              <a:rPr lang="en-US" sz="1400" dirty="0">
                <a:solidFill>
                  <a:schemeClr val="accent3"/>
                </a:solidFill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407917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Drastic increase in nurses saying that the quality of care has gotten worse.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4CB089-8AC2-4E82-AE29-87E761911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 you think the overall quality of health care in Massachusetts hospitals has gotten better, worse or stayed the same in the past two years?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C8CBA-1369-4FF6-A836-32294170D170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Remainder Stayed the same / Not sure</a:t>
            </a:r>
          </a:p>
        </p:txBody>
      </p:sp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/>
        </p:nvGraphicFramePr>
        <p:xfrm>
          <a:off x="457200" y="978408"/>
          <a:ext cx="11276012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56FF30-1939-4F83-A627-8E50AB2C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29010"/>
              </p:ext>
            </p:extLst>
          </p:nvPr>
        </p:nvGraphicFramePr>
        <p:xfrm>
          <a:off x="8052410" y="1112531"/>
          <a:ext cx="281870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9358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519343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tx1"/>
                          </a:solidFill>
                        </a:rPr>
                        <a:t>Gotten worse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97580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Direct care teaching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781998"/>
                  </a:ext>
                </a:extLst>
              </a:tr>
              <a:tr h="12842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Direct care community hospital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4270085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Non-hospital direct care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4343973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Non-direct care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974264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3723911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Full-time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8833027"/>
                  </a:ext>
                </a:extLst>
              </a:tr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Part-time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311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9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CB712-899A-40A6-9B55-B2AF4C07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issues continue to lead the list of obstacles facing RNs, by a wide margin.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AE569C-A148-48A7-8F74-3D31B7137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the biggest problem or obstacle you face in doing your job and delivering quality care to patients?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2A2968-0FBD-49EF-86FD-1233D4F57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83589"/>
              </p:ext>
            </p:extLst>
          </p:nvPr>
        </p:nvGraphicFramePr>
        <p:xfrm>
          <a:off x="2823618" y="1173480"/>
          <a:ext cx="6011363" cy="4876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09659">
                  <a:extLst>
                    <a:ext uri="{9D8B030D-6E8A-4147-A177-3AD203B41FA5}">
                      <a16:colId xmlns:a16="http://schemas.microsoft.com/office/drawing/2014/main" val="2887700242"/>
                    </a:ext>
                  </a:extLst>
                </a:gridCol>
                <a:gridCol w="901704">
                  <a:extLst>
                    <a:ext uri="{9D8B030D-6E8A-4147-A177-3AD203B41FA5}">
                      <a16:colId xmlns:a16="http://schemas.microsoft.com/office/drawing/2014/main" val="427702539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Biggest Obstacle in Delivering Quality Care to Patients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0615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Understaffing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   55%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15666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Nurse to patient ratio / too many patients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56430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Lack of support / resources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24341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/>
                        <a:t>Management’s lack of support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4695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Lack of trained staff / lack of experience staff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15420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Increasing responsibilities / expected to do more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7032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Low pay / less pay than travelers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90671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Burnout / low morale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821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Lack of coordinated care / premature discharge / rushed care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76778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Sicker patients / acuity of patients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00686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Time management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91982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Communication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3503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Computer / EMR / paperwork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74205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COVID related issues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68370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Lack of access to care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50349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4C0870-667F-49D5-A3B2-5C5A16BE2B48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Responses under 3% are not shown. Multiple responses accepted, so equals more than 100%.</a:t>
            </a:r>
          </a:p>
        </p:txBody>
      </p:sp>
    </p:spTree>
    <p:extLst>
      <p:ext uri="{BB962C8B-B14F-4D97-AF65-F5344CB8AC3E}">
        <p14:creationId xmlns:p14="http://schemas.microsoft.com/office/powerpoint/2010/main" val="168211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CB712-899A-40A6-9B55-B2AF4C07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issues continue to lead the list of obstacles facing RNs, by a wide margin.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AE569C-A148-48A7-8F74-3D31B7137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the biggest problem or obstacle you face in doing your job and delivering quality care to patients?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2A2968-0FBD-49EF-86FD-1233D4F57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9834"/>
              </p:ext>
            </p:extLst>
          </p:nvPr>
        </p:nvGraphicFramePr>
        <p:xfrm>
          <a:off x="2823618" y="1173480"/>
          <a:ext cx="6011363" cy="4876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09659">
                  <a:extLst>
                    <a:ext uri="{9D8B030D-6E8A-4147-A177-3AD203B41FA5}">
                      <a16:colId xmlns:a16="http://schemas.microsoft.com/office/drawing/2014/main" val="2887700242"/>
                    </a:ext>
                  </a:extLst>
                </a:gridCol>
                <a:gridCol w="901704">
                  <a:extLst>
                    <a:ext uri="{9D8B030D-6E8A-4147-A177-3AD203B41FA5}">
                      <a16:colId xmlns:a16="http://schemas.microsoft.com/office/drawing/2014/main" val="427702539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Biggest Obstacle in Delivering Quality Care to Patients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0615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Understaffing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   55%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15666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Nurse to patient ratio / too many patients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56430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Lack of support / resources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24341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/>
                        <a:t>Management’s lack of support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4695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Lack of trained staff / lack of experience staff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15420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Increasing responsibilities / expected to do more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7032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Low pay / less pay than travelers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90671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Burnout / low morale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821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Lack of coordinated care / premature discharge / rushed care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76778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Sicker patients / acuity of patients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00686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Time management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91982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Communication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3503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Computer / EMR / paperwork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74205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COVID related issues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68370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Lack of access to care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950349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4C0870-667F-49D5-A3B2-5C5A16BE2B48}"/>
              </a:ext>
            </a:extLst>
          </p:cNvPr>
          <p:cNvSpPr txBox="1"/>
          <p:nvPr/>
        </p:nvSpPr>
        <p:spPr>
          <a:xfrm>
            <a:off x="458724" y="6250941"/>
            <a:ext cx="11274552" cy="191561"/>
          </a:xfrm>
          <a:prstGeom prst="rect">
            <a:avLst/>
          </a:prstGeom>
          <a:noFill/>
        </p:spPr>
        <p:txBody>
          <a:bodyPr wrap="square" lIns="0" tIns="36576" rIns="0" bIns="36576" rtlCol="0" anchor="ctr">
            <a:no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Responses under 3% are not shown. Multiple responses accepted, so equals more than 100%.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A6BDED-188A-43FE-9527-B05FA7EDC102}"/>
              </a:ext>
            </a:extLst>
          </p:cNvPr>
          <p:cNvCxnSpPr/>
          <p:nvPr/>
        </p:nvCxnSpPr>
        <p:spPr>
          <a:xfrm>
            <a:off x="8978294" y="1647174"/>
            <a:ext cx="780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021FC3-D5DF-481A-8C8D-96E568FB4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159"/>
              </p:ext>
            </p:extLst>
          </p:nvPr>
        </p:nvGraphicFramePr>
        <p:xfrm>
          <a:off x="9901783" y="1555734"/>
          <a:ext cx="1679196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05">
                  <a:extLst>
                    <a:ext uri="{9D8B030D-6E8A-4147-A177-3AD203B41FA5}">
                      <a16:colId xmlns:a16="http://schemas.microsoft.com/office/drawing/2014/main" val="4140796383"/>
                    </a:ext>
                  </a:extLst>
                </a:gridCol>
                <a:gridCol w="309391">
                  <a:extLst>
                    <a:ext uri="{9D8B030D-6E8A-4147-A177-3AD203B41FA5}">
                      <a16:colId xmlns:a16="http://schemas.microsoft.com/office/drawing/2014/main" val="2612230580"/>
                    </a:ext>
                  </a:extLst>
                </a:gridCol>
              </a:tblGrid>
              <a:tr h="12519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0-5 years as nurse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78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105D7-5E0F-422F-A4EA-3F7A0780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Inadequate staffing, low pay, and lack of hospital support are major problems.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C6EE85-E6C3-4BAE-B034-3963FEA99D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[AMONG DIRECT PATIENT CARE NURSES] Below are some challenges facing bedside nurses. Please rate the challenge each presents to you in your job on a scale of major challenge, minor challenge, or not much of a challenge.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96DACD-0CAD-46F7-BFA0-E150CFDF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21981"/>
              </p:ext>
            </p:extLst>
          </p:nvPr>
        </p:nvGraphicFramePr>
        <p:xfrm>
          <a:off x="457199" y="1038687"/>
          <a:ext cx="3657601" cy="540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365720989"/>
                    </a:ext>
                  </a:extLst>
                </a:gridCol>
              </a:tblGrid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enough time with patients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25459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pay or benefits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0070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 many patients at one 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2504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hospital support w/ emotional challenges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7687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PPE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106935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Separation from family during COVID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034206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RNs being replaced by part-time / non-permanent staff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69199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Workplace violence or abuse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706346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safety w/ regard to infectious disease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899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in mandatory overtime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74838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Inappropriate placement of COVID patients on units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694518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 and reimbursement policies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92062"/>
                  </a:ext>
                </a:extLst>
              </a:tr>
              <a:tr h="372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equipment, like electronic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records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0515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On-the-job injuries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77372"/>
                  </a:ext>
                </a:extLst>
              </a:tr>
              <a:tr h="357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Lack of adequate testing for COVID 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98252"/>
                  </a:ext>
                </a:extLst>
              </a:tr>
            </a:tbl>
          </a:graphicData>
        </a:graphic>
      </p:graphicFrame>
      <p:graphicFrame>
        <p:nvGraphicFramePr>
          <p:cNvPr id="21" name="Chart Placeholder 6">
            <a:extLst>
              <a:ext uri="{FF2B5EF4-FFF2-40B4-BE49-F238E27FC236}">
                <a16:creationId xmlns:a16="http://schemas.microsoft.com/office/drawing/2014/main" id="{496DEC0F-8CC2-4D6E-A17F-19D81290D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361259"/>
              </p:ext>
            </p:extLst>
          </p:nvPr>
        </p:nvGraphicFramePr>
        <p:xfrm>
          <a:off x="4162806" y="911296"/>
          <a:ext cx="7570406" cy="55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9D563F-CE5A-4CAC-9D58-6A8AB0B74831}"/>
              </a:ext>
            </a:extLst>
          </p:cNvPr>
          <p:cNvSpPr txBox="1"/>
          <p:nvPr/>
        </p:nvSpPr>
        <p:spPr>
          <a:xfrm>
            <a:off x="10205421" y="1000272"/>
            <a:ext cx="17602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u="sng" dirty="0"/>
              <a:t>% Major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901F8-98CC-42B7-BEE5-BCC665632310}"/>
              </a:ext>
            </a:extLst>
          </p:cNvPr>
          <p:cNvSpPr txBox="1"/>
          <p:nvPr/>
        </p:nvSpPr>
        <p:spPr>
          <a:xfrm>
            <a:off x="4242435" y="231202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F3757-0F76-46D2-AF31-E61E203C7B72}"/>
              </a:ext>
            </a:extLst>
          </p:cNvPr>
          <p:cNvSpPr txBox="1"/>
          <p:nvPr/>
        </p:nvSpPr>
        <p:spPr>
          <a:xfrm>
            <a:off x="4244340" y="2689535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448CF-267B-458C-B1C7-E5576AE6D8DF}"/>
              </a:ext>
            </a:extLst>
          </p:cNvPr>
          <p:cNvSpPr txBox="1"/>
          <p:nvPr/>
        </p:nvSpPr>
        <p:spPr>
          <a:xfrm>
            <a:off x="4242435" y="3034483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B95C3-F7A6-411B-9052-965B0EAA6AA1}"/>
              </a:ext>
            </a:extLst>
          </p:cNvPr>
          <p:cNvSpPr txBox="1"/>
          <p:nvPr/>
        </p:nvSpPr>
        <p:spPr>
          <a:xfrm>
            <a:off x="4234815" y="475925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EBCEE-6522-4733-BB4B-AF5EEA824ED0}"/>
              </a:ext>
            </a:extLst>
          </p:cNvPr>
          <p:cNvSpPr txBox="1"/>
          <p:nvPr/>
        </p:nvSpPr>
        <p:spPr>
          <a:xfrm>
            <a:off x="4232910" y="6195870"/>
            <a:ext cx="548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1232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acon Resear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62560"/>
      </a:accent1>
      <a:accent2>
        <a:srgbClr val="2C9EEC"/>
      </a:accent2>
      <a:accent3>
        <a:srgbClr val="E8A511"/>
      </a:accent3>
      <a:accent4>
        <a:srgbClr val="FFFFFF"/>
      </a:accent4>
      <a:accent5>
        <a:srgbClr val="FFFFFF"/>
      </a:accent5>
      <a:accent6>
        <a:srgbClr val="00A7FF"/>
      </a:accent6>
      <a:hlink>
        <a:srgbClr val="062560"/>
      </a:hlink>
      <a:folHlink>
        <a:srgbClr val="00A7FF"/>
      </a:folHlink>
    </a:clrScheme>
    <a:fontScheme name="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art Template" id="{C7A17C7A-6C99-4888-99EF-A8671FB9E771}" vid="{54DE1ACA-4CF7-4581-8B26-CF90CF3399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DBBEB055493439097A1D29298EE4F" ma:contentTypeVersion="13" ma:contentTypeDescription="Create a new document." ma:contentTypeScope="" ma:versionID="3ba4b2de5b5ba0c225f0b2898e508286">
  <xsd:schema xmlns:xsd="http://www.w3.org/2001/XMLSchema" xmlns:xs="http://www.w3.org/2001/XMLSchema" xmlns:p="http://schemas.microsoft.com/office/2006/metadata/properties" xmlns:ns2="c44c98b6-c844-45ee-b641-a9c2e8103afe" xmlns:ns3="9b63bbf7-c8d8-4a7c-a6a8-c5c8af1df23a" targetNamespace="http://schemas.microsoft.com/office/2006/metadata/properties" ma:root="true" ma:fieldsID="7764e1f1aa6dfbdef03472d13051e308" ns2:_="" ns3:_="">
    <xsd:import namespace="c44c98b6-c844-45ee-b641-a9c2e8103afe"/>
    <xsd:import namespace="9b63bbf7-c8d8-4a7c-a6a8-c5c8af1df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c98b6-c844-45ee-b641-a9c2e8103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3bbf7-c8d8-4a7c-a6a8-c5c8af1df2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564B0-D719-4779-BB55-3C377FA2FBA0}">
  <ds:schemaRefs>
    <ds:schemaRef ds:uri="9b63bbf7-c8d8-4a7c-a6a8-c5c8af1df23a"/>
    <ds:schemaRef ds:uri="c44c98b6-c844-45ee-b641-a9c2e8103a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4D6ABC-33A8-4AEF-92F9-B540273FD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1CF64-F866-43DB-9FA6-9502F2A4E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c98b6-c844-45ee-b641-a9c2e8103afe"/>
    <ds:schemaRef ds:uri="9b63bbf7-c8d8-4a7c-a6a8-c5c8af1df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 Template</Template>
  <TotalTime>1081</TotalTime>
  <Words>2990</Words>
  <Application>Microsoft Office PowerPoint</Application>
  <PresentationFormat>Widescreen</PresentationFormat>
  <Paragraphs>528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Segoe UI</vt:lpstr>
      <vt:lpstr>Wingdings 2</vt:lpstr>
      <vt:lpstr>Office Theme</vt:lpstr>
      <vt:lpstr>A Survey of Massachusetts Registered Nurses</vt:lpstr>
      <vt:lpstr>About the Survey</vt:lpstr>
      <vt:lpstr>Profile of the Sample</vt:lpstr>
      <vt:lpstr>PowerPoint Presentation</vt:lpstr>
      <vt:lpstr>Drastic increase in nurses saying that the quality of care has gotten worse.</vt:lpstr>
      <vt:lpstr>Drastic increase in nurses saying that the quality of care has gotten worse.</vt:lpstr>
      <vt:lpstr>Staffing issues continue to lead the list of obstacles facing RNs, by a wide margin.</vt:lpstr>
      <vt:lpstr>Staffing issues continue to lead the list of obstacles facing RNs, by a wide margin.</vt:lpstr>
      <vt:lpstr>Inadequate staffing, low pay, and lack of hospital support are major problems.</vt:lpstr>
      <vt:lpstr>More nurses are saying inadequate pay or benefits is a major challenge.</vt:lpstr>
      <vt:lpstr>Inadequate staffing, low pay, and lack of hospital support are major problems.</vt:lpstr>
      <vt:lpstr>Challenges are felt more acutely by those who plan to leave nursing sooner.</vt:lpstr>
      <vt:lpstr>PowerPoint Presentation</vt:lpstr>
      <vt:lpstr>Increases in all changes this year – especially vacant positions left unfilled. </vt:lpstr>
      <vt:lpstr>Increases in all changes this year – especially vacant positions left unfilled. </vt:lpstr>
      <vt:lpstr>Increase in RNs reporting inadequate time with patients continues.</vt:lpstr>
      <vt:lpstr>Increase in RNs reporting inadequate time with patients continues.</vt:lpstr>
      <vt:lpstr>PowerPoint Presentation</vt:lpstr>
      <vt:lpstr>RNs give their employers middling grades for handling the pandemic. </vt:lpstr>
      <vt:lpstr>Direct care nurses give hospitals largely negative ratings for COVID response.</vt:lpstr>
      <vt:lpstr>Ratings of employers’ handling of COVID are down compared to last year.</vt:lpstr>
      <vt:lpstr>RNs feel positive about caring for patients, but it is taking an emotional toll.</vt:lpstr>
      <vt:lpstr>Time off and financial support would be the most helpful support for RNs.</vt:lpstr>
      <vt:lpstr>Time off and financial support would be the most helpful support for RNs.</vt:lpstr>
      <vt:lpstr>4-in-10 contracted COVID; over half at work.</vt:lpstr>
      <vt:lpstr>PowerPoint Presentation</vt:lpstr>
      <vt:lpstr>COVID has caused RNs to leave nursing soon or pursue fewer hours.</vt:lpstr>
      <vt:lpstr>A quarter of RNs plan to leave nursing in 2 years or less.</vt:lpstr>
      <vt:lpstr>Half of nurses are retiring; another third plan to find a job outside of health care.</vt:lpstr>
      <vt:lpstr>A third of RNs report leaving the field due to burnout and stress.</vt:lpstr>
      <vt:lpstr>Salary increases are the main persuasion tactic that could keep nurses working.</vt:lpstr>
      <vt:lpstr>For nearly 4-in-10, a set work schedule is more important than wage increases.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Survey</dc:title>
  <dc:creator>Sarah Tower-Richardi</dc:creator>
  <cp:lastModifiedBy>Sarah Tower-Richardi</cp:lastModifiedBy>
  <cp:revision>4</cp:revision>
  <cp:lastPrinted>2019-01-28T17:42:50Z</cp:lastPrinted>
  <dcterms:created xsi:type="dcterms:W3CDTF">2021-03-30T15:23:30Z</dcterms:created>
  <dcterms:modified xsi:type="dcterms:W3CDTF">2022-05-04T14:21:47Z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0x010100C31DBBEB055493439097A1D29298EE4F</vt:lpwstr>
  </property>
</Properties>
</file>